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6999587"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5</a:t>
            </a:r>
            <a:br/>
            <a:r>
              <a:rPr b="0" cap="all">
                <a:solidFill>
                  <a:srgbClr val="D56762"/>
                </a:solidFill>
                <a:latin typeface="Futura Bold"/>
                <a:ea typeface="Futura Bold"/>
                <a:cs typeface="Futura Bold"/>
                <a:sym typeface="Futura Bold"/>
              </a:rPr>
              <a:t>El Señor es Dios</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Salmo 100</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515096" cy="25704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p>
            <a:pPr defTabSz="1168400">
              <a:defRPr sz="4000">
                <a:solidFill>
                  <a:srgbClr val="3B3838"/>
                </a:solidFill>
                <a:latin typeface="Cambria"/>
                <a:ea typeface="Cambria"/>
                <a:cs typeface="Cambria"/>
                <a:sym typeface="Cambria"/>
              </a:defRPr>
            </a:pPr>
            <a:r>
              <a:t>«Reconoced que Jehová es Dios;</a:t>
            </a:r>
          </a:p>
          <a:p>
            <a:pPr defTabSz="1168400">
              <a:defRPr sz="4000">
                <a:solidFill>
                  <a:srgbClr val="3B3838"/>
                </a:solidFill>
                <a:latin typeface="Cambria"/>
                <a:ea typeface="Cambria"/>
                <a:cs typeface="Cambria"/>
                <a:sym typeface="Cambria"/>
              </a:defRPr>
            </a:pPr>
            <a:r>
              <a:t>él nos hizo y no nosotros a nosotros mismos; pueblo suyo somos y ovejas de su prado».  Salmo 100.3 </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53"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54"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5083941"/>
            <a:ext cx="18472150" cy="5448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Amado Dios creador, te damos gracias por habernos dado la vida. Te damos gracias por crearnos para ser parte de tu pueblo. Te damos gracias por ser nuestro pastor, por proveernos todo lo que necesitamos, como un pastor que cuida de su rebaño. Alabamos y bendecimos tu nombre, por todas tus bondades, en el nombre de Jesucristo, nuestro Señor. Amén.</a:t>
            </a:r>
          </a:p>
        </p:txBody>
      </p:sp>
      <p:pic>
        <p:nvPicPr>
          <p:cNvPr id="155"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5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6" cy="6810638"/>
          </a:xfrm>
          <a:prstGeom prst="rect">
            <a:avLst/>
          </a:prstGeom>
        </p:spPr>
        <p:txBody>
          <a:bodyPr/>
          <a:lstStyle/>
          <a:p>
            <a:pPr marL="0" indent="0" defTabSz="1168400">
              <a:lnSpc>
                <a:spcPct val="100000"/>
              </a:lnSpc>
              <a:spcBef>
                <a:spcPts val="1200"/>
              </a:spcBef>
              <a:buSzTx/>
              <a:buFontTx/>
              <a:buNone/>
              <a:defRPr sz="5800">
                <a:latin typeface="Cambria"/>
                <a:ea typeface="Cambria"/>
                <a:cs typeface="Cambria"/>
                <a:sym typeface="Cambria"/>
              </a:defRPr>
            </a:pPr>
            <a:r>
              <a:t>•	Afirmar que los seres humanos debemos reconocer la autoridad y la soberanía de Dios.</a:t>
            </a:r>
          </a:p>
          <a:p>
            <a:pPr marL="0" indent="0" defTabSz="1168400">
              <a:lnSpc>
                <a:spcPct val="100000"/>
              </a:lnSpc>
              <a:spcBef>
                <a:spcPts val="1200"/>
              </a:spcBef>
              <a:buSzTx/>
              <a:buFontTx/>
              <a:buNone/>
              <a:defRPr sz="5800">
                <a:latin typeface="Cambria"/>
                <a:ea typeface="Cambria"/>
                <a:cs typeface="Cambria"/>
                <a:sym typeface="Cambria"/>
              </a:defRPr>
            </a:pPr>
            <a:r>
              <a:t>•	Invitar a los creyentes a disfrutar de la felicidad y el gozo que da el saber que Dios los ama. </a:t>
            </a:r>
          </a:p>
          <a:p>
            <a:pPr marL="0" indent="0" defTabSz="1168400">
              <a:lnSpc>
                <a:spcPct val="100000"/>
              </a:lnSpc>
              <a:spcBef>
                <a:spcPts val="1200"/>
              </a:spcBef>
              <a:buSzTx/>
              <a:buFontTx/>
              <a:buNone/>
              <a:defRPr sz="5800">
                <a:latin typeface="Cambria"/>
                <a:ea typeface="Cambria"/>
                <a:cs typeface="Cambria"/>
                <a:sym typeface="Cambria"/>
              </a:defRPr>
            </a:pPr>
            <a:r>
              <a:t>•	Contemplar el carácter de Dios, que se convierte en el criterio para analizar todos los valores.</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sz="half" idx="1"/>
          </p:nvPr>
        </p:nvSpPr>
        <p:spPr>
          <a:xfrm>
            <a:off x="2879447" y="5191226"/>
            <a:ext cx="18625106" cy="6380507"/>
          </a:xfrm>
          <a:prstGeom prst="rect">
            <a:avLst/>
          </a:prstGeom>
        </p:spPr>
        <p:txBody>
          <a:bodyPr/>
          <a:lstStyle/>
          <a:p>
            <a:pPr marL="0" indent="0" defTabSz="981455">
              <a:lnSpc>
                <a:spcPct val="100000"/>
              </a:lnSpc>
              <a:spcBef>
                <a:spcPts val="1000"/>
              </a:spcBef>
              <a:buSzTx/>
              <a:buNone/>
              <a:defRPr b="1" sz="5460">
                <a:solidFill>
                  <a:srgbClr val="3B3838"/>
                </a:solidFill>
                <a:latin typeface="Cambria"/>
                <a:ea typeface="Cambria"/>
                <a:cs typeface="Cambria"/>
                <a:sym typeface="Cambria"/>
              </a:defRPr>
            </a:pPr>
            <a:r>
              <a:t>«SALMO»:</a:t>
            </a:r>
            <a:r>
              <a:rPr b="0"/>
              <a:t> Un salmo es un poema sagrado, es decir, que habla sobre la relación entre el Dios de Israel con la humanidad. Estos poemas se cantaban, razón por la cual algunos eruditos afirman que el libro de los Salmos era el «himnario» del pueblo de Israel. Hay distintos tipos de salmos en las Sagradas Escrituras. El que estudiamos hoy es un himno de alabanza.</a:t>
            </a:r>
            <a:endParaRPr b="0"/>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14" name="Content Placeholder 2"/>
          <p:cNvSpPr txBox="1"/>
          <p:nvPr>
            <p:ph type="body" sz="half" idx="1"/>
          </p:nvPr>
        </p:nvSpPr>
        <p:spPr>
          <a:xfrm>
            <a:off x="2879447" y="5191226"/>
            <a:ext cx="18625106" cy="6617192"/>
          </a:xfrm>
          <a:prstGeom prst="rect">
            <a:avLst/>
          </a:prstGeom>
        </p:spPr>
        <p:txBody>
          <a:bodyPr/>
          <a:lstStyle/>
          <a:p>
            <a:pPr marL="0" indent="0" defTabSz="1168400">
              <a:lnSpc>
                <a:spcPct val="100000"/>
              </a:lnSpc>
              <a:spcBef>
                <a:spcPts val="1200"/>
              </a:spcBef>
              <a:buSzTx/>
              <a:buNone/>
              <a:defRPr b="1" sz="4800">
                <a:solidFill>
                  <a:srgbClr val="3B3838"/>
                </a:solidFill>
                <a:latin typeface="Cambria"/>
                <a:ea typeface="Cambria"/>
                <a:cs typeface="Cambria"/>
                <a:sym typeface="Cambria"/>
              </a:defRPr>
            </a:pPr>
            <a:r>
              <a:t>«ATRIOS»:</a:t>
            </a:r>
            <a:r>
              <a:rPr b="0"/>
              <a:t> Un «atrio» es un espacio descubierto, rodeado de pórticos, ubicado a la entrada de un edificio. En este caso, el salmo se refiere a los pórticos que rodeaban el templo de Jerusalén construido por el rey Salomón. El pórtico más conocido era, precisamente, el llamado «Pórtico de Salomón», que se distinguía por las columnas que lo adornaban.</a:t>
            </a:r>
            <a:endParaRPr b="0"/>
          </a:p>
        </p:txBody>
      </p:sp>
      <p:sp>
        <p:nvSpPr>
          <p:cNvPr id="115"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6"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Salmo 100.1-2</a:t>
            </a:r>
          </a:p>
        </p:txBody>
      </p:sp>
      <p:sp>
        <p:nvSpPr>
          <p:cNvPr id="120"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1" name="RVR…"/>
          <p:cNvSpPr txBox="1"/>
          <p:nvPr/>
        </p:nvSpPr>
        <p:spPr>
          <a:xfrm>
            <a:off x="3001433" y="4395633"/>
            <a:ext cx="8601077" cy="7112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5300">
                <a:latin typeface="Cambria"/>
                <a:ea typeface="Cambria"/>
                <a:cs typeface="Cambria"/>
                <a:sym typeface="Cambria"/>
              </a:defRPr>
            </a:pPr>
            <a:r>
              <a:t>RVR</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1 Cantad alegres a Dios, habitantes de toda la tierra.</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2 Servid a Jehová con alegría; venid ante su presencia con regocijo.</a:t>
            </a:r>
          </a:p>
        </p:txBody>
      </p:sp>
      <p:sp>
        <p:nvSpPr>
          <p:cNvPr id="122" name="VP…"/>
          <p:cNvSpPr txBox="1"/>
          <p:nvPr/>
        </p:nvSpPr>
        <p:spPr>
          <a:xfrm>
            <a:off x="13025023" y="4035108"/>
            <a:ext cx="10046883" cy="72745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300">
                <a:latin typeface="Cambria"/>
                <a:ea typeface="Cambria"/>
                <a:cs typeface="Cambria"/>
                <a:sym typeface="Cambria"/>
              </a:defRPr>
            </a:pPr>
            <a:r>
              <a:t>VP</a:t>
            </a:r>
          </a:p>
          <a:p>
            <a:pPr defTabSz="736090">
              <a:lnSpc>
                <a:spcPct val="120000"/>
              </a:lnSpc>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1 ¡Canten al Señor con alegría, habitantes de toda la tierra!</a:t>
            </a:r>
          </a:p>
          <a:p>
            <a:pPr defTabSz="736090">
              <a:spcBef>
                <a:spcPts val="1200"/>
              </a:spcBef>
              <a:defRPr sz="5300">
                <a:latin typeface="Cambria"/>
                <a:ea typeface="Cambria"/>
                <a:cs typeface="Cambria"/>
                <a:sym typeface="Cambria"/>
              </a:defRPr>
            </a:pPr>
          </a:p>
          <a:p>
            <a:pPr defTabSz="736090">
              <a:spcBef>
                <a:spcPts val="1200"/>
              </a:spcBef>
              <a:defRPr sz="5300">
                <a:latin typeface="Cambria"/>
                <a:ea typeface="Cambria"/>
                <a:cs typeface="Cambria"/>
                <a:sym typeface="Cambria"/>
              </a:defRPr>
            </a:pPr>
            <a:r>
              <a:t>2 Con alegría adoren al Señor; ¡con gritos de alegría vengan a su presencia!</a:t>
            </a:r>
          </a:p>
        </p:txBody>
      </p:sp>
      <p:pic>
        <p:nvPicPr>
          <p:cNvPr id="123"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4"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Salmo 100.3-4</a:t>
            </a:r>
          </a:p>
        </p:txBody>
      </p:sp>
      <p:sp>
        <p:nvSpPr>
          <p:cNvPr id="127"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8" name="RVR…"/>
          <p:cNvSpPr txBox="1"/>
          <p:nvPr/>
        </p:nvSpPr>
        <p:spPr>
          <a:xfrm>
            <a:off x="3246966" y="3716213"/>
            <a:ext cx="8601077" cy="9042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4500">
                <a:latin typeface="Cambria"/>
                <a:ea typeface="Cambria"/>
                <a:cs typeface="Cambria"/>
                <a:sym typeface="Cambria"/>
              </a:defRPr>
            </a:pPr>
            <a:r>
              <a:t>RVR</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3 Reconoced que Jehová es Dios;</a:t>
            </a:r>
          </a:p>
          <a:p>
            <a:pPr defTabSz="736090">
              <a:lnSpc>
                <a:spcPct val="110000"/>
              </a:lnSpc>
              <a:spcBef>
                <a:spcPts val="1200"/>
              </a:spcBef>
              <a:defRPr sz="4500">
                <a:latin typeface="Cambria"/>
                <a:ea typeface="Cambria"/>
                <a:cs typeface="Cambria"/>
                <a:sym typeface="Cambria"/>
              </a:defRPr>
            </a:pPr>
            <a:r>
              <a:t>él nos hizo y no nosotros a nosotros mismos; pueblo suyo somos y ovejas de su prado.</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4 Entrad por sus puertas con acción de gracias, por sus atrios con alabanza. ¡Alabadlo, bendecid su nombre!,</a:t>
            </a:r>
          </a:p>
        </p:txBody>
      </p:sp>
      <p:sp>
        <p:nvSpPr>
          <p:cNvPr id="129" name="VP…"/>
          <p:cNvSpPr txBox="1"/>
          <p:nvPr/>
        </p:nvSpPr>
        <p:spPr>
          <a:xfrm>
            <a:off x="12557068" y="3716213"/>
            <a:ext cx="9952291" cy="9042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4500">
                <a:latin typeface="Cambria"/>
                <a:ea typeface="Cambria"/>
                <a:cs typeface="Cambria"/>
                <a:sym typeface="Cambria"/>
              </a:defRPr>
            </a:pPr>
            <a:r>
              <a:t>VP</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3 Reconozcan que el Señor es Dios; él nos hizo y somos suyos;</a:t>
            </a:r>
          </a:p>
          <a:p>
            <a:pPr defTabSz="736090">
              <a:lnSpc>
                <a:spcPct val="110000"/>
              </a:lnSpc>
              <a:spcBef>
                <a:spcPts val="1200"/>
              </a:spcBef>
              <a:defRPr sz="4500">
                <a:latin typeface="Cambria"/>
                <a:ea typeface="Cambria"/>
                <a:cs typeface="Cambria"/>
                <a:sym typeface="Cambria"/>
              </a:defRPr>
            </a:pPr>
            <a:r>
              <a:t>¡somos pueblo suyo y ovejas de su prado!</a:t>
            </a:r>
          </a:p>
          <a:p>
            <a:pPr defTabSz="736090">
              <a:lnSpc>
                <a:spcPct val="110000"/>
              </a:lnSpc>
              <a:spcBef>
                <a:spcPts val="1200"/>
              </a:spcBef>
              <a:defRPr sz="4500">
                <a:latin typeface="Cambria"/>
                <a:ea typeface="Cambria"/>
                <a:cs typeface="Cambria"/>
                <a:sym typeface="Cambria"/>
              </a:defRPr>
            </a:pPr>
          </a:p>
          <a:p>
            <a:pPr defTabSz="736090">
              <a:lnSpc>
                <a:spcPct val="110000"/>
              </a:lnSpc>
              <a:spcBef>
                <a:spcPts val="1200"/>
              </a:spcBef>
              <a:defRPr sz="4500">
                <a:latin typeface="Cambria"/>
                <a:ea typeface="Cambria"/>
                <a:cs typeface="Cambria"/>
                <a:sym typeface="Cambria"/>
              </a:defRPr>
            </a:pPr>
            <a:r>
              <a:t>4 Vengan a las puertas y a los atrios de su templo con himnos de alabanza y gratitud. ¡Denle gracias, bendigan su nombre!</a:t>
            </a:r>
          </a:p>
        </p:txBody>
      </p:sp>
      <p:pic>
        <p:nvPicPr>
          <p:cNvPr id="130"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1"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Salmo 100.5</a:t>
            </a:r>
          </a:p>
        </p:txBody>
      </p:sp>
      <p:sp>
        <p:nvSpPr>
          <p:cNvPr id="13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5" name="RVR…"/>
          <p:cNvSpPr txBox="1"/>
          <p:nvPr/>
        </p:nvSpPr>
        <p:spPr>
          <a:xfrm>
            <a:off x="3246109" y="4876363"/>
            <a:ext cx="8601077" cy="54483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RVR</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5 porque Jehová es bueno; para siempre es su misericordia, y su fidelidad por todas las generaciones.</a:t>
            </a:r>
          </a:p>
        </p:txBody>
      </p:sp>
      <p:sp>
        <p:nvSpPr>
          <p:cNvPr id="136" name="VP…"/>
          <p:cNvSpPr txBox="1"/>
          <p:nvPr/>
        </p:nvSpPr>
        <p:spPr>
          <a:xfrm>
            <a:off x="12785384" y="4948237"/>
            <a:ext cx="9205725" cy="54483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5000">
                <a:latin typeface="Cambria"/>
                <a:ea typeface="Cambria"/>
                <a:cs typeface="Cambria"/>
                <a:sym typeface="Cambria"/>
              </a:defRPr>
            </a:pPr>
            <a:r>
              <a:t>VP</a:t>
            </a:r>
          </a:p>
          <a:p>
            <a:pPr defTabSz="736090">
              <a:lnSpc>
                <a:spcPct val="120000"/>
              </a:lnSpc>
              <a:defRPr sz="5000">
                <a:latin typeface="Cambria"/>
                <a:ea typeface="Cambria"/>
                <a:cs typeface="Cambria"/>
                <a:sym typeface="Cambria"/>
              </a:defRPr>
            </a:pPr>
          </a:p>
          <a:p>
            <a:pPr defTabSz="736090">
              <a:lnSpc>
                <a:spcPct val="120000"/>
              </a:lnSpc>
              <a:defRPr sz="5000">
                <a:latin typeface="Cambria"/>
                <a:ea typeface="Cambria"/>
                <a:cs typeface="Cambria"/>
                <a:sym typeface="Cambria"/>
              </a:defRPr>
            </a:pPr>
            <a:r>
              <a:t>5 Porque el Señor es bueno; su amor es eterno y su fidelidad no tiene fin.</a:t>
            </a:r>
          </a:p>
        </p:txBody>
      </p:sp>
      <p:pic>
        <p:nvPicPr>
          <p:cNvPr id="13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41"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42"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732085" y="4443357"/>
            <a:ext cx="17373601" cy="87731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9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900">
                <a:latin typeface="Cambria"/>
                <a:ea typeface="Cambria"/>
                <a:cs typeface="Cambria"/>
                <a:sym typeface="Cambria"/>
              </a:defRPr>
            </a:pPr>
            <a:r>
              <a:t>	Los seres humanos debemos reconocer la soberanía de Dios sobre nuestra vida. Debemos reconocer que somos parte de su pueblo, parte de su rebaño de ovejas.</a:t>
            </a:r>
          </a:p>
          <a:p>
            <a:pPr defTabSz="887982">
              <a:lnSpc>
                <a:spcPct val="120000"/>
              </a:lnSpc>
              <a:spcBef>
                <a:spcPts val="1200"/>
              </a:spcBef>
              <a:buSzPct val="100000"/>
              <a:buChar char="•"/>
              <a:defRPr sz="4900">
                <a:latin typeface="Cambria"/>
                <a:ea typeface="Cambria"/>
                <a:cs typeface="Cambria"/>
                <a:sym typeface="Cambria"/>
              </a:defRPr>
            </a:pPr>
            <a:r>
              <a:t> Los seres humanos no nos hemos creado a nosotros mismos.</a:t>
            </a:r>
          </a:p>
          <a:p>
            <a:pPr defTabSz="887982">
              <a:lnSpc>
                <a:spcPct val="120000"/>
              </a:lnSpc>
              <a:spcBef>
                <a:spcPts val="1200"/>
              </a:spcBef>
              <a:buSzPct val="100000"/>
              <a:buChar char="•"/>
              <a:defRPr sz="4900">
                <a:latin typeface="Cambria"/>
                <a:ea typeface="Cambria"/>
                <a:cs typeface="Cambria"/>
                <a:sym typeface="Cambria"/>
              </a:defRPr>
            </a:pPr>
            <a:r>
              <a:t>La conversión implica el reconocimiento de la autoridad de Dios sobre nuestras vidas.</a:t>
            </a:r>
          </a:p>
          <a:p>
            <a:pPr defTabSz="887982">
              <a:lnSpc>
                <a:spcPct val="120000"/>
              </a:lnSpc>
              <a:spcBef>
                <a:spcPts val="1200"/>
              </a:spcBef>
              <a:buSzPct val="100000"/>
              <a:buChar char="•"/>
              <a:defRPr sz="4900">
                <a:latin typeface="Cambria"/>
                <a:ea typeface="Cambria"/>
                <a:cs typeface="Cambria"/>
                <a:sym typeface="Cambria"/>
              </a:defRPr>
            </a:pPr>
            <a:r>
              <a:t>El conocimiento de Dios trae felicidad y gozo a nuestra alma.</a:t>
            </a:r>
          </a:p>
          <a:p>
            <a:pPr defTabSz="887982">
              <a:lnSpc>
                <a:spcPct val="120000"/>
              </a:lnSpc>
              <a:spcBef>
                <a:spcPts val="1200"/>
              </a:spcBef>
              <a:defRPr sz="4900">
                <a:latin typeface="Cambria"/>
                <a:ea typeface="Cambria"/>
                <a:cs typeface="Cambria"/>
                <a:sym typeface="Cambria"/>
              </a:defRPr>
            </a:pPr>
            <a:r>
              <a:t> </a:t>
            </a:r>
          </a:p>
        </p:txBody>
      </p:sp>
      <p:pic>
        <p:nvPicPr>
          <p:cNvPr id="143"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44"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47"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48"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2810929" y="4402349"/>
            <a:ext cx="19291743" cy="831596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4900">
                <a:latin typeface="Cambria"/>
                <a:ea typeface="Cambria"/>
                <a:cs typeface="Cambria"/>
                <a:sym typeface="Cambria"/>
              </a:defRPr>
            </a:pPr>
            <a:r>
              <a:t> Uno de los temas centrales de la adoración cristiana es la exaltación del carácter de Dios.</a:t>
            </a:r>
          </a:p>
          <a:p>
            <a:pPr defTabSz="887982">
              <a:lnSpc>
                <a:spcPct val="120000"/>
              </a:lnSpc>
              <a:spcBef>
                <a:spcPts val="1200"/>
              </a:spcBef>
              <a:buSzPct val="100000"/>
              <a:buChar char="•"/>
              <a:defRPr sz="4900">
                <a:latin typeface="Cambria"/>
                <a:ea typeface="Cambria"/>
                <a:cs typeface="Cambria"/>
                <a:sym typeface="Cambria"/>
              </a:defRPr>
            </a:pPr>
            <a:r>
              <a:t> Las virtudes divinas forman la base de los valores que deben guiar a los creyentes, al nivel individual y como sociedad. El carácter de Dios es el criterio –la «vara de medir» para determinar lo que es verdaderamente bueno.</a:t>
            </a:r>
          </a:p>
          <a:p>
            <a:pPr defTabSz="887982">
              <a:lnSpc>
                <a:spcPct val="120000"/>
              </a:lnSpc>
              <a:spcBef>
                <a:spcPts val="1200"/>
              </a:spcBef>
              <a:buSzPct val="100000"/>
              <a:buChar char="•"/>
              <a:defRPr sz="4900">
                <a:latin typeface="Cambria"/>
                <a:ea typeface="Cambria"/>
                <a:cs typeface="Cambria"/>
                <a:sym typeface="Cambria"/>
              </a:defRPr>
            </a:pPr>
            <a:r>
              <a:t> Las personas de fe viven agradecidas por todo lo que Dios ha hecho por ellas. Para una persona creyente agradecida, la adoración no solo es un gozo, sino que también es un deber.</a:t>
            </a:r>
          </a:p>
        </p:txBody>
      </p:sp>
      <p:pic>
        <p:nvPicPr>
          <p:cNvPr id="149"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50"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