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10</a:t>
            </a:r>
            <a:br/>
            <a:r>
              <a:rPr b="0" cap="all" sz="6500">
                <a:solidFill>
                  <a:srgbClr val="D56762"/>
                </a:solidFill>
                <a:latin typeface="Futura Bold"/>
                <a:ea typeface="Futura Bold"/>
                <a:cs typeface="Futura Bold"/>
                <a:sym typeface="Futura Bold"/>
              </a:rPr>
              <a:t>Todo el mundo alaba a Dios</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Apocalipsis 7.9-17</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515096" cy="37642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p>
            <a:pPr defTabSz="1168400">
              <a:defRPr sz="4000">
                <a:solidFill>
                  <a:srgbClr val="3B3838"/>
                </a:solidFill>
                <a:latin typeface="Cambria"/>
                <a:ea typeface="Cambria"/>
                <a:cs typeface="Cambria"/>
                <a:sym typeface="Cambria"/>
              </a:defRPr>
            </a:pPr>
            <a:r>
              <a:t>«Yo le dije: «Señor, tú lo sabes.» Él me dijo: «Éstos son los que han salido de la gran tribulación; han lavado sus ropas y las han blanqueado en la sangre del </a:t>
            </a:r>
          </a:p>
          <a:p>
            <a:pPr defTabSz="1168400">
              <a:defRPr sz="4000">
                <a:solidFill>
                  <a:srgbClr val="3B3838"/>
                </a:solidFill>
                <a:latin typeface="Cambria"/>
                <a:ea typeface="Cambria"/>
                <a:cs typeface="Cambria"/>
                <a:sym typeface="Cambria"/>
              </a:defRPr>
            </a:pPr>
            <a:r>
              <a:t>Cordero».  Apocalipsis 7.14 </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55"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56"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697789" y="4143588"/>
            <a:ext cx="17373601" cy="87553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Debemos exhortar a las personas de fe a confiar que Dios está en control de la historia, tanto de la suya, al nivel personal, como la del mundo, al nivel general.</a:t>
            </a:r>
          </a:p>
          <a:p>
            <a:pPr defTabSz="887982">
              <a:lnSpc>
                <a:spcPct val="120000"/>
              </a:lnSpc>
              <a:spcBef>
                <a:spcPts val="1200"/>
              </a:spcBef>
              <a:buSzPct val="100000"/>
              <a:buChar char="•"/>
              <a:defRPr sz="4500">
                <a:latin typeface="Cambria"/>
                <a:ea typeface="Cambria"/>
                <a:cs typeface="Cambria"/>
                <a:sym typeface="Cambria"/>
              </a:defRPr>
            </a:pPr>
            <a:r>
              <a:t>Debemos perseverar en nuestro empeño de hacer el bien, en cualquier momento y en cualquier situación. </a:t>
            </a:r>
          </a:p>
          <a:p>
            <a:pPr defTabSz="887982">
              <a:lnSpc>
                <a:spcPct val="120000"/>
              </a:lnSpc>
              <a:spcBef>
                <a:spcPts val="1200"/>
              </a:spcBef>
              <a:buSzPct val="100000"/>
              <a:buChar char="•"/>
              <a:defRPr sz="4500">
                <a:latin typeface="Cambria"/>
                <a:ea typeface="Cambria"/>
                <a:cs typeface="Cambria"/>
                <a:sym typeface="Cambria"/>
              </a:defRPr>
            </a:pPr>
            <a:r>
              <a:t>Debemos ser sensibles y respetar el dolor de los demás, tanto de aquellas personas conocidas, que viven cerca de nosotros, como de las personas desconocidas que viven en distintos lugares del planeta.</a:t>
            </a:r>
          </a:p>
          <a:p>
            <a:pPr defTabSz="887982">
              <a:lnSpc>
                <a:spcPct val="120000"/>
              </a:lnSpc>
              <a:spcBef>
                <a:spcPts val="1200"/>
              </a:spcBef>
              <a:defRPr sz="4500">
                <a:latin typeface="Cambria"/>
                <a:ea typeface="Cambria"/>
                <a:cs typeface="Cambria"/>
                <a:sym typeface="Cambria"/>
              </a:defRPr>
            </a:pPr>
            <a:r>
              <a:t> </a:t>
            </a:r>
          </a:p>
        </p:txBody>
      </p:sp>
      <p:pic>
        <p:nvPicPr>
          <p:cNvPr id="157"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58"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1"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2"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2810929" y="5546620"/>
            <a:ext cx="19291743" cy="60274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4500">
                <a:latin typeface="Cambria"/>
                <a:ea typeface="Cambria"/>
                <a:cs typeface="Cambria"/>
                <a:sym typeface="Cambria"/>
              </a:defRPr>
            </a:pPr>
            <a:r>
              <a:t>El juicio de Dios tiene un carácter doble: es una buena noticia para las «víctimas» y una mala noticia para los «victimarios». </a:t>
            </a:r>
          </a:p>
          <a:p>
            <a:pPr defTabSz="887982">
              <a:lnSpc>
                <a:spcPct val="120000"/>
              </a:lnSpc>
              <a:spcBef>
                <a:spcPts val="1200"/>
              </a:spcBef>
              <a:buSzPct val="100000"/>
              <a:buChar char="•"/>
              <a:defRPr sz="4500">
                <a:latin typeface="Cambria"/>
                <a:ea typeface="Cambria"/>
                <a:cs typeface="Cambria"/>
                <a:sym typeface="Cambria"/>
              </a:defRPr>
            </a:pPr>
            <a:r>
              <a:t>El reino venidero será un gran mosaico «multicultural» en el cual cada creyente alabará a Dios en su propio idioma. Este pasaje asegura que el multiculturalismo es parte del plan de Dios para la humanidad.</a:t>
            </a:r>
          </a:p>
          <a:p>
            <a:pPr defTabSz="887982">
              <a:lnSpc>
                <a:spcPct val="120000"/>
              </a:lnSpc>
              <a:spcBef>
                <a:spcPts val="1200"/>
              </a:spcBef>
              <a:buSzPct val="100000"/>
              <a:buChar char="•"/>
              <a:defRPr sz="4500">
                <a:latin typeface="Cambria"/>
                <a:ea typeface="Cambria"/>
                <a:cs typeface="Cambria"/>
                <a:sym typeface="Cambria"/>
              </a:defRPr>
            </a:pPr>
            <a:r>
              <a:t>Apocalipsis describe la victoria del Dios de la vida sobre las fuerzas del mal, del pecado y de la muerte.</a:t>
            </a:r>
          </a:p>
        </p:txBody>
      </p:sp>
      <p:pic>
        <p:nvPicPr>
          <p:cNvPr id="163"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4"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67"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68"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5083941"/>
            <a:ext cx="18472150" cy="5448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Santo, Santo, Santo Dios, Señor con autoridad y poder, te alabamos por todas tus bondades. Gracias, Señor, por la bella imagen de la comunidad de personas redimidas, de toda lengua y de toda nación. Gracias por tu invitación a formar parte de esa comunidad de fe, que te alabará por la eternidad. Gracias, Señor, te damos en el nombre de Jesús. Amén.</a:t>
            </a:r>
          </a:p>
        </p:txBody>
      </p:sp>
      <p:pic>
        <p:nvPicPr>
          <p:cNvPr id="169"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494297" indent="-494297" defTabSz="993140">
              <a:lnSpc>
                <a:spcPct val="100000"/>
              </a:lnSpc>
              <a:spcBef>
                <a:spcPts val="1000"/>
              </a:spcBef>
              <a:buFontTx/>
              <a:defRPr sz="6035">
                <a:latin typeface="Cambria"/>
                <a:ea typeface="Cambria"/>
                <a:cs typeface="Cambria"/>
                <a:sym typeface="Cambria"/>
              </a:defRPr>
            </a:pPr>
            <a:r>
              <a:t>	Exhortar a la comunidad de fe a confiar que Dios está en control, no importa las circunstancias.</a:t>
            </a:r>
          </a:p>
          <a:p>
            <a:pPr marL="494297" indent="-494297" defTabSz="993140">
              <a:lnSpc>
                <a:spcPct val="100000"/>
              </a:lnSpc>
              <a:spcBef>
                <a:spcPts val="1000"/>
              </a:spcBef>
              <a:buFontTx/>
              <a:defRPr sz="6035">
                <a:latin typeface="Cambria"/>
                <a:ea typeface="Cambria"/>
                <a:cs typeface="Cambria"/>
                <a:sym typeface="Cambria"/>
              </a:defRPr>
            </a:pPr>
            <a:r>
              <a:t>	Valorar la importancia de hacer el bien, aún cuando sea más fácil o conveniente permanecer pasivo ante las manifestaciones del mal.</a:t>
            </a:r>
          </a:p>
          <a:p>
            <a:pPr marL="494297" indent="-494297" defTabSz="993140">
              <a:lnSpc>
                <a:spcPct val="100000"/>
              </a:lnSpc>
              <a:spcBef>
                <a:spcPts val="1000"/>
              </a:spcBef>
              <a:buFontTx/>
              <a:defRPr sz="6035">
                <a:latin typeface="Cambria"/>
                <a:ea typeface="Cambria"/>
                <a:cs typeface="Cambria"/>
                <a:sym typeface="Cambria"/>
              </a:defRPr>
            </a:pPr>
            <a:r>
              <a:t>	Identificarnos con el dolor que sufren otras personas en distintos lugares del planeta.</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sz="half" idx="1"/>
          </p:nvPr>
        </p:nvSpPr>
        <p:spPr>
          <a:xfrm>
            <a:off x="2879447" y="5191226"/>
            <a:ext cx="18625106" cy="6380507"/>
          </a:xfrm>
          <a:prstGeom prst="rect">
            <a:avLst/>
          </a:prstGeom>
        </p:spPr>
        <p:txBody>
          <a:bodyPr/>
          <a:lstStyle/>
          <a:p>
            <a:pPr marL="0" indent="0" defTabSz="794512">
              <a:lnSpc>
                <a:spcPct val="100000"/>
              </a:lnSpc>
              <a:spcBef>
                <a:spcPts val="800"/>
              </a:spcBef>
              <a:buSzTx/>
              <a:buNone/>
              <a:defRPr b="1" sz="4420">
                <a:solidFill>
                  <a:srgbClr val="3B3838"/>
                </a:solidFill>
                <a:latin typeface="Cambria"/>
                <a:ea typeface="Cambria"/>
                <a:cs typeface="Cambria"/>
                <a:sym typeface="Cambria"/>
              </a:defRPr>
            </a:pPr>
            <a:r>
              <a:t>«CORDERO»: </a:t>
            </a:r>
            <a:r>
              <a:rPr b="0"/>
              <a:t>Referencia a Jesús de Nazaret, a quien el Evangelio de Juan reconoce como el Cordero de Dios (Jn 1.29 y 36). Apocalipsis compara a Jesús con un cordero que parecía muerto, desangrado e inmolado, que vence al gran monstruo que representa los poderes del mal (Ap 5.6; 7.17; 14.4, 10; 15.3; 19.9; 21.22, 23; 22.1, 3). </a:t>
            </a:r>
            <a:endParaRPr b="0"/>
          </a:p>
          <a:p>
            <a:pPr marL="0" indent="0" defTabSz="794512">
              <a:lnSpc>
                <a:spcPct val="100000"/>
              </a:lnSpc>
              <a:spcBef>
                <a:spcPts val="800"/>
              </a:spcBef>
              <a:buSzTx/>
              <a:buNone/>
              <a:defRPr b="1" sz="4420">
                <a:solidFill>
                  <a:srgbClr val="3B3838"/>
                </a:solidFill>
                <a:latin typeface="Cambria"/>
                <a:ea typeface="Cambria"/>
                <a:cs typeface="Cambria"/>
                <a:sym typeface="Cambria"/>
              </a:defRPr>
            </a:pPr>
            <a:endParaRPr b="0"/>
          </a:p>
          <a:p>
            <a:pPr marL="0" indent="0" defTabSz="794512">
              <a:lnSpc>
                <a:spcPct val="100000"/>
              </a:lnSpc>
              <a:spcBef>
                <a:spcPts val="800"/>
              </a:spcBef>
              <a:buSzTx/>
              <a:buNone/>
              <a:defRPr b="1" sz="4420">
                <a:solidFill>
                  <a:srgbClr val="3B3838"/>
                </a:solidFill>
                <a:latin typeface="Cambria"/>
                <a:ea typeface="Cambria"/>
                <a:cs typeface="Cambria"/>
                <a:sym typeface="Cambria"/>
              </a:defRPr>
            </a:pPr>
            <a:r>
              <a:t>«CUATRO SERES VIVIENTES»</a:t>
            </a:r>
            <a:r>
              <a:rPr b="0"/>
              <a:t>: Seres espirituales que representan al mundo creado, como podemos ver en Apocalipsis 4.6-9. Estos seres alaban a Dios, lo que implica que toda la creación adora a Dios.</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14" name="Content Placeholder 2"/>
          <p:cNvSpPr txBox="1"/>
          <p:nvPr>
            <p:ph type="body" sz="half" idx="1"/>
          </p:nvPr>
        </p:nvSpPr>
        <p:spPr>
          <a:xfrm>
            <a:off x="2879447" y="5191226"/>
            <a:ext cx="18625106" cy="7154572"/>
          </a:xfrm>
          <a:prstGeom prst="rect">
            <a:avLst/>
          </a:prstGeom>
        </p:spPr>
        <p:txBody>
          <a:bodyPr/>
          <a:lstStyle/>
          <a:p>
            <a:pPr marL="0" indent="0" defTabSz="1168400">
              <a:lnSpc>
                <a:spcPct val="100000"/>
              </a:lnSpc>
              <a:spcBef>
                <a:spcPts val="1200"/>
              </a:spcBef>
              <a:buSzTx/>
              <a:buNone/>
              <a:defRPr b="1" sz="6400">
                <a:solidFill>
                  <a:srgbClr val="3B3838"/>
                </a:solidFill>
                <a:latin typeface="Cambria"/>
                <a:ea typeface="Cambria"/>
                <a:cs typeface="Cambria"/>
                <a:sym typeface="Cambria"/>
              </a:defRPr>
            </a:pPr>
            <a:r>
              <a:t>«TABERNÁCULO»:</a:t>
            </a:r>
            <a:r>
              <a:rPr b="0"/>
              <a:t> La tienda que servía como templo ambulante durante la peregrinación por el desierto. Metafóricamente, representa la presencia de Dios.</a:t>
            </a:r>
            <a:endParaRPr b="0"/>
          </a:p>
        </p:txBody>
      </p:sp>
      <p:sp>
        <p:nvSpPr>
          <p:cNvPr id="115"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6"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Apocalipsis 7.9-10</a:t>
            </a:r>
          </a:p>
        </p:txBody>
      </p:sp>
      <p:sp>
        <p:nvSpPr>
          <p:cNvPr id="120"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1" name="RVR…"/>
          <p:cNvSpPr txBox="1"/>
          <p:nvPr/>
        </p:nvSpPr>
        <p:spPr>
          <a:xfrm>
            <a:off x="2967137" y="3953705"/>
            <a:ext cx="8601077" cy="8407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900">
                <a:latin typeface="Cambria"/>
                <a:ea typeface="Cambria"/>
                <a:cs typeface="Cambria"/>
                <a:sym typeface="Cambria"/>
              </a:defRPr>
            </a:pPr>
            <a:r>
              <a:t>RVR</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9 Después de esto miré, y vi una gran multitud, la cual nadie podía contar, de todas las naciones, tribus, pueblos y lenguas. Estaban delante del trono y en la presencia del Cordero, vestidos de ropas blancas y con palmas en sus manos.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10 Clamaban a gran voz, diciendo: «¡La salvación pertenece a nuestro Dios, que está sentado en el trono, y al Cordero!»</a:t>
            </a:r>
          </a:p>
        </p:txBody>
      </p:sp>
      <p:sp>
        <p:nvSpPr>
          <p:cNvPr id="122" name="VP…"/>
          <p:cNvSpPr txBox="1"/>
          <p:nvPr/>
        </p:nvSpPr>
        <p:spPr>
          <a:xfrm>
            <a:off x="12956433" y="3720147"/>
            <a:ext cx="10046883" cy="7904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9 Después de esto, miré y vi una gran multitud de todas las naciones, razas, lenguas y pueblos. Estaban en pie delante del trono y delante del Cordero, y eran tantos que nadie podía contarlos. Iban vestidos de blanco y llevaban palmas en las manos.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10 Todos gritaban con fuerte voz: «¡La salvación se debe a nuestro Dios que está sentado en el trono, y al Cordero!»</a:t>
            </a:r>
          </a:p>
        </p:txBody>
      </p:sp>
      <p:pic>
        <p:nvPicPr>
          <p:cNvPr id="123"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4"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Apocalipsis 7.11-12</a:t>
            </a:r>
          </a:p>
        </p:txBody>
      </p:sp>
      <p:sp>
        <p:nvSpPr>
          <p:cNvPr id="127"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8" name="RVR…"/>
          <p:cNvSpPr txBox="1"/>
          <p:nvPr/>
        </p:nvSpPr>
        <p:spPr>
          <a:xfrm>
            <a:off x="3281262" y="4015095"/>
            <a:ext cx="8601076" cy="87477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3800">
                <a:latin typeface="Cambria"/>
                <a:ea typeface="Cambria"/>
                <a:cs typeface="Cambria"/>
                <a:sym typeface="Cambria"/>
              </a:defRPr>
            </a:pPr>
            <a:r>
              <a:t>RVR</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11 Y todos los ángeles que estaban en pie alrededor del trono y de los ancianos y de los cuatro seres vivientes, se postraron sobre sus rostros delante del trono y adoraron a Dios, </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12 diciendo: «¡Amén! La bendición, la gloria, la sabiduría, la acción de gracias, la honra, el poder y la fortaleza sean a nuestro Dios por los siglos de los siglos. ¡Amén!»</a:t>
            </a:r>
          </a:p>
        </p:txBody>
      </p:sp>
      <p:sp>
        <p:nvSpPr>
          <p:cNvPr id="129" name="VP…"/>
          <p:cNvSpPr txBox="1"/>
          <p:nvPr/>
        </p:nvSpPr>
        <p:spPr>
          <a:xfrm>
            <a:off x="12591363" y="3996098"/>
            <a:ext cx="9952291" cy="81330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3800">
                <a:latin typeface="Cambria"/>
                <a:ea typeface="Cambria"/>
                <a:cs typeface="Cambria"/>
                <a:sym typeface="Cambria"/>
              </a:defRPr>
            </a:pPr>
            <a:r>
              <a:t>VP</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 Y todos los ángeles estaban en pie alrededor del trono y de los ancianos y de los cuatro seres vivientes; y se inclinaron delante del trono hasta tocar el suelo con la frente, y adoraron a Dios </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12 diciendo: «¡Amén! La alabanza, la gloria, la sabiduría, la gratitud, el honor, el poder y la fuerza sean dados a nuestro Dios por todos los siglos. ¡Amén!»</a:t>
            </a:r>
          </a:p>
        </p:txBody>
      </p:sp>
      <p:pic>
        <p:nvPicPr>
          <p:cNvPr id="130"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1"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Apocalipsis 7.13-14</a:t>
            </a:r>
          </a:p>
        </p:txBody>
      </p:sp>
      <p:sp>
        <p:nvSpPr>
          <p:cNvPr id="13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5" name="RVR…"/>
          <p:cNvSpPr txBox="1"/>
          <p:nvPr/>
        </p:nvSpPr>
        <p:spPr>
          <a:xfrm>
            <a:off x="3074632" y="4255489"/>
            <a:ext cx="8601077" cy="86791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13 Entonces uno de los ancianos habló, diciéndome: «Estos que están vestidos de ropas blancas, ¿quiénes son y de dónde han venido?» </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14 Yo le dije: «Señor, tú lo sabes.» Él me dijo: «Éstos son los que han salido de la gran tribulación; han lavado sus ropas y las han blanqueado en la sangre del Cordero. </a:t>
            </a:r>
          </a:p>
        </p:txBody>
      </p:sp>
      <p:sp>
        <p:nvSpPr>
          <p:cNvPr id="136" name="VP…"/>
          <p:cNvSpPr txBox="1"/>
          <p:nvPr/>
        </p:nvSpPr>
        <p:spPr>
          <a:xfrm>
            <a:off x="12888270" y="4255489"/>
            <a:ext cx="9205725" cy="86791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VP</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3 Entonces uno de los ancianos me preguntó: «¿Quiénes son estos que están vestidos de blanco, y de dónde han venido?» </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14 «Tú lo sabes, señor», le contesté. Y él me dijo: «Éstos son los que han pasado por la gran tribulación, los que han lavado sus ropas y las han blanqueado en la sangre del Cordero.</a:t>
            </a:r>
          </a:p>
        </p:txBody>
      </p:sp>
      <p:pic>
        <p:nvPicPr>
          <p:cNvPr id="13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Apocalipsis 7.15-16</a:t>
            </a:r>
          </a:p>
        </p:txBody>
      </p:sp>
      <p:sp>
        <p:nvSpPr>
          <p:cNvPr id="14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2" name="RVR…"/>
          <p:cNvSpPr txBox="1"/>
          <p:nvPr/>
        </p:nvSpPr>
        <p:spPr>
          <a:xfrm>
            <a:off x="3280404" y="3795711"/>
            <a:ext cx="8601077" cy="9118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600">
                <a:latin typeface="Cambria"/>
                <a:ea typeface="Cambria"/>
                <a:cs typeface="Cambria"/>
                <a:sym typeface="Cambria"/>
              </a:defRPr>
            </a:pPr>
            <a:r>
              <a:t>RVR</a:t>
            </a:r>
          </a:p>
          <a:p>
            <a:pPr defTabSz="736090">
              <a:lnSpc>
                <a:spcPct val="120000"/>
              </a:lnSpc>
              <a:defRPr sz="4600">
                <a:latin typeface="Cambria"/>
                <a:ea typeface="Cambria"/>
                <a:cs typeface="Cambria"/>
                <a:sym typeface="Cambria"/>
              </a:defRPr>
            </a:pPr>
          </a:p>
          <a:p>
            <a:pPr defTabSz="736090">
              <a:lnSpc>
                <a:spcPct val="120000"/>
              </a:lnSpc>
              <a:defRPr sz="4600">
                <a:latin typeface="Cambria"/>
                <a:ea typeface="Cambria"/>
                <a:cs typeface="Cambria"/>
                <a:sym typeface="Cambria"/>
              </a:defRPr>
            </a:pPr>
            <a:r>
              <a:t>15 Por eso están delante del trono de Dios y lo sirven día y noche en su templo. El que está sentado sobre el trono extenderá su tienda junto a ellos.</a:t>
            </a:r>
          </a:p>
          <a:p>
            <a:pPr defTabSz="736090">
              <a:lnSpc>
                <a:spcPct val="120000"/>
              </a:lnSpc>
              <a:defRPr sz="4600">
                <a:latin typeface="Cambria"/>
                <a:ea typeface="Cambria"/>
                <a:cs typeface="Cambria"/>
                <a:sym typeface="Cambria"/>
              </a:defRPr>
            </a:pPr>
          </a:p>
          <a:p>
            <a:pPr defTabSz="736090">
              <a:lnSpc>
                <a:spcPct val="120000"/>
              </a:lnSpc>
              <a:defRPr sz="4600">
                <a:latin typeface="Cambria"/>
                <a:ea typeface="Cambria"/>
                <a:cs typeface="Cambria"/>
                <a:sym typeface="Cambria"/>
              </a:defRPr>
            </a:pPr>
            <a:r>
              <a:t>16 »Ya no tendrán hambre ni sed, y el sol no caerá más sobre ellos, ni calor alguno, </a:t>
            </a:r>
          </a:p>
        </p:txBody>
      </p:sp>
      <p:sp>
        <p:nvSpPr>
          <p:cNvPr id="143" name="VP…"/>
          <p:cNvSpPr txBox="1"/>
          <p:nvPr/>
        </p:nvSpPr>
        <p:spPr>
          <a:xfrm>
            <a:off x="13094043" y="3795711"/>
            <a:ext cx="9205725" cy="91186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600">
                <a:latin typeface="Cambria"/>
                <a:ea typeface="Cambria"/>
                <a:cs typeface="Cambria"/>
                <a:sym typeface="Cambria"/>
              </a:defRPr>
            </a:pPr>
            <a:r>
              <a:t>VP</a:t>
            </a:r>
          </a:p>
          <a:p>
            <a:pPr defTabSz="736090">
              <a:lnSpc>
                <a:spcPct val="120000"/>
              </a:lnSpc>
              <a:defRPr sz="4600">
                <a:latin typeface="Cambria"/>
                <a:ea typeface="Cambria"/>
                <a:cs typeface="Cambria"/>
                <a:sym typeface="Cambria"/>
              </a:defRPr>
            </a:pPr>
          </a:p>
          <a:p>
            <a:pPr defTabSz="736090">
              <a:lnSpc>
                <a:spcPct val="120000"/>
              </a:lnSpc>
              <a:defRPr sz="4600">
                <a:latin typeface="Cambria"/>
                <a:ea typeface="Cambria"/>
                <a:cs typeface="Cambria"/>
                <a:sym typeface="Cambria"/>
              </a:defRPr>
            </a:pPr>
            <a:r>
              <a:t>15 »Por eso están delante del trono de Dios, y día y noche le sirven en su templo. El que está sentado en el trono los protegerá con su presencia.</a:t>
            </a:r>
          </a:p>
          <a:p>
            <a:pPr defTabSz="736090">
              <a:lnSpc>
                <a:spcPct val="120000"/>
              </a:lnSpc>
              <a:defRPr sz="4600">
                <a:latin typeface="Cambria"/>
                <a:ea typeface="Cambria"/>
                <a:cs typeface="Cambria"/>
                <a:sym typeface="Cambria"/>
              </a:defRPr>
            </a:pPr>
          </a:p>
          <a:p>
            <a:pPr defTabSz="736090">
              <a:lnSpc>
                <a:spcPct val="120000"/>
              </a:lnSpc>
              <a:defRPr sz="4600">
                <a:latin typeface="Cambria"/>
                <a:ea typeface="Cambria"/>
                <a:cs typeface="Cambria"/>
                <a:sym typeface="Cambria"/>
              </a:defRPr>
            </a:pPr>
            <a:r>
              <a:t>16 Ya no sufrirán hambre ni sed, ni los quemará el sol, ni el calor los molestará;</a:t>
            </a:r>
          </a:p>
        </p:txBody>
      </p:sp>
      <p:pic>
        <p:nvPicPr>
          <p:cNvPr id="14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Apocalipsis 7.17</a:t>
            </a:r>
          </a:p>
        </p:txBody>
      </p:sp>
      <p:sp>
        <p:nvSpPr>
          <p:cNvPr id="14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9" name="RVR…"/>
          <p:cNvSpPr txBox="1"/>
          <p:nvPr/>
        </p:nvSpPr>
        <p:spPr>
          <a:xfrm>
            <a:off x="3314699" y="4423042"/>
            <a:ext cx="8601077" cy="724662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RVR</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17 porque el Cordero que está en medio del trono los pastoreará y los guiará a fuentes de aguas vivas. Y Dios enjugará toda lágrima de los ojos de ellos.»</a:t>
            </a:r>
          </a:p>
        </p:txBody>
      </p:sp>
      <p:sp>
        <p:nvSpPr>
          <p:cNvPr id="150" name="VP…"/>
          <p:cNvSpPr txBox="1"/>
          <p:nvPr/>
        </p:nvSpPr>
        <p:spPr>
          <a:xfrm>
            <a:off x="12853975" y="4498657"/>
            <a:ext cx="9205725" cy="634746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VP</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17 porque el Cordero, que está en medio del trono, será su pastor y los guiará a manantiales de aguas de vida, y Dios secará toda lágrima de sus ojos.»</a:t>
            </a:r>
          </a:p>
        </p:txBody>
      </p:sp>
      <p:pic>
        <p:nvPicPr>
          <p:cNvPr id="15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