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8"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89"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9"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1" cy="4873626"/>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4572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9144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13716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182880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Picture 7" descr="Picture 7"/>
          <p:cNvPicPr>
            <a:picLocks noChangeAspect="1"/>
          </p:cNvPicPr>
          <p:nvPr/>
        </p:nvPicPr>
        <p:blipFill>
          <a:blip r:embed="rId2">
            <a:alphaModFix amt="50000"/>
            <a:extLst/>
          </a:blip>
          <a:stretch>
            <a:fillRect/>
          </a:stretch>
        </p:blipFill>
        <p:spPr>
          <a:xfrm>
            <a:off x="-26895" y="760479"/>
            <a:ext cx="12279088" cy="6858001"/>
          </a:xfrm>
          <a:prstGeom prst="rect">
            <a:avLst/>
          </a:prstGeom>
          <a:ln w="12700">
            <a:miter lim="400000"/>
          </a:ln>
        </p:spPr>
      </p:pic>
      <p:sp>
        <p:nvSpPr>
          <p:cNvPr id="95" name="Title 1"/>
          <p:cNvSpPr txBox="1"/>
          <p:nvPr>
            <p:ph type="ctrTitle"/>
          </p:nvPr>
        </p:nvSpPr>
        <p:spPr>
          <a:xfrm>
            <a:off x="446087" y="555170"/>
            <a:ext cx="6427680" cy="2096343"/>
          </a:xfrm>
          <a:prstGeom prst="rect">
            <a:avLst/>
          </a:prstGeom>
        </p:spPr>
        <p:txBody>
          <a:bodyPr/>
          <a:lstStyle/>
          <a:p>
            <a:pPr algn="l">
              <a:defRPr b="1" sz="4800">
                <a:solidFill>
                  <a:srgbClr val="F9570F"/>
                </a:solidFill>
                <a:latin typeface="Futura PT Heavy"/>
                <a:ea typeface="Futura PT Heavy"/>
                <a:cs typeface="Futura PT Heavy"/>
                <a:sym typeface="Futura PT Heavy"/>
              </a:defRPr>
            </a:pPr>
            <a:r>
              <a:t>Lección 9</a:t>
            </a:r>
            <a:br/>
            <a:r>
              <a:rPr sz="3600">
                <a:solidFill>
                  <a:schemeClr val="accent6"/>
                </a:solidFill>
                <a:latin typeface="Futura PT Medium"/>
                <a:ea typeface="Futura PT Medium"/>
                <a:cs typeface="Futura PT Medium"/>
                <a:sym typeface="Futura PT Medium"/>
              </a:rPr>
              <a:t>ATAQUES INESPERADOS </a:t>
            </a:r>
          </a:p>
        </p:txBody>
      </p:sp>
      <p:sp>
        <p:nvSpPr>
          <p:cNvPr id="96" name="Subtitle 2"/>
          <p:cNvSpPr txBox="1"/>
          <p:nvPr>
            <p:ph type="subTitle" sz="quarter" idx="1"/>
          </p:nvPr>
        </p:nvSpPr>
        <p:spPr>
          <a:xfrm>
            <a:off x="446087" y="2651511"/>
            <a:ext cx="4443414" cy="442914"/>
          </a:xfrm>
          <a:prstGeom prst="rect">
            <a:avLst/>
          </a:prstGeom>
        </p:spPr>
        <p:txBody>
          <a:bodyPr/>
          <a:lstStyle>
            <a:lvl1pPr algn="l" defTabSz="777240">
              <a:spcBef>
                <a:spcPts val="800"/>
              </a:spcBef>
              <a:defRPr i="1" sz="2380">
                <a:solidFill>
                  <a:srgbClr val="767171"/>
                </a:solidFill>
                <a:latin typeface="Futura PT Medium Oblique"/>
                <a:ea typeface="Futura PT Medium Oblique"/>
                <a:cs typeface="Futura PT Medium Oblique"/>
                <a:sym typeface="Futura PT Medium Oblique"/>
              </a:defRPr>
            </a:lvl1pPr>
          </a:lstStyle>
          <a:p>
            <a:pPr/>
            <a:r>
              <a:t>1 Samuel 16.6-7; 17.28-37 </a:t>
            </a:r>
          </a:p>
        </p:txBody>
      </p:sp>
      <p:sp>
        <p:nvSpPr>
          <p:cNvPr id="97" name="TextBox 3"/>
          <p:cNvSpPr txBox="1"/>
          <p:nvPr/>
        </p:nvSpPr>
        <p:spPr>
          <a:xfrm>
            <a:off x="9394508" y="6375399"/>
            <a:ext cx="1942147" cy="29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solidFill>
                  <a:srgbClr val="FFFFFF"/>
                </a:solidFill>
                <a:latin typeface="Futura PT Medium"/>
                <a:ea typeface="Futura PT Medium"/>
                <a:cs typeface="Futura PT Medium"/>
                <a:sym typeface="Futura PT Medium"/>
              </a:defRPr>
            </a:lvl1pPr>
          </a:lstStyle>
          <a:p>
            <a:pPr/>
            <a:r>
              <a:t>Edición Especial 2021</a:t>
            </a:r>
          </a:p>
        </p:txBody>
      </p:sp>
      <p:sp>
        <p:nvSpPr>
          <p:cNvPr id="98" name="TextBox 5"/>
          <p:cNvSpPr txBox="1"/>
          <p:nvPr/>
        </p:nvSpPr>
        <p:spPr>
          <a:xfrm>
            <a:off x="491807" y="3343228"/>
            <a:ext cx="6746142" cy="155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584200">
              <a:defRPr sz="2000">
                <a:solidFill>
                  <a:srgbClr val="3B3838"/>
                </a:solidFill>
                <a:latin typeface="Cambria"/>
                <a:ea typeface="Cambria"/>
                <a:cs typeface="Cambria"/>
                <a:sym typeface="Cambria"/>
              </a:defRPr>
            </a:pPr>
            <a:r>
              <a:t>«Pero Jehová respondió a Samuel: —No mires a su parecer, ni a lo grande de su estatura, porque yo lo desecho; porque Jehová no mira lo que mira el hombre, pues el hombre mira lo que está delante de sus ojos, pero Jehová mira el corazón». </a:t>
            </a:r>
          </a:p>
          <a:p>
            <a:pPr defTabSz="584200">
              <a:defRPr sz="2000">
                <a:solidFill>
                  <a:srgbClr val="3B3838"/>
                </a:solidFill>
                <a:latin typeface="Cambria"/>
                <a:ea typeface="Cambria"/>
                <a:cs typeface="Cambria"/>
                <a:sym typeface="Cambria"/>
              </a:defRPr>
            </a:pPr>
            <a:r>
              <a:t>1 Samuel 16.7</a:t>
            </a:r>
          </a:p>
        </p:txBody>
      </p:sp>
      <p:pic>
        <p:nvPicPr>
          <p:cNvPr id="99" name="Picture 2" descr="Picture 2"/>
          <p:cNvPicPr>
            <a:picLocks noChangeAspect="1"/>
          </p:cNvPicPr>
          <p:nvPr/>
        </p:nvPicPr>
        <p:blipFill>
          <a:blip r:embed="rId3">
            <a:extLst/>
          </a:blip>
          <a:stretch>
            <a:fillRect/>
          </a:stretch>
        </p:blipFill>
        <p:spPr>
          <a:xfrm>
            <a:off x="11206163" y="5891212"/>
            <a:ext cx="966788" cy="96678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03462"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1 Samuel 17.34-35</a:t>
            </a:r>
          </a:p>
        </p:txBody>
      </p:sp>
      <p:sp>
        <p:nvSpPr>
          <p:cNvPr id="154" name="Straight Connector 5"/>
          <p:cNvSpPr/>
          <p:nvPr/>
        </p:nvSpPr>
        <p:spPr>
          <a:xfrm>
            <a:off x="2374900" y="1576387"/>
            <a:ext cx="6346826" cy="1"/>
          </a:xfrm>
          <a:prstGeom prst="line">
            <a:avLst/>
          </a:prstGeom>
          <a:ln w="25400">
            <a:solidFill>
              <a:srgbClr val="7B3408"/>
            </a:solidFill>
            <a:miter/>
          </a:ln>
        </p:spPr>
        <p:txBody>
          <a:bodyPr lIns="45719" rIns="45719"/>
          <a:lstStyle/>
          <a:p>
            <a:pPr/>
          </a:p>
        </p:txBody>
      </p:sp>
      <p:sp>
        <p:nvSpPr>
          <p:cNvPr id="155" name="RVR…"/>
          <p:cNvSpPr txBox="1"/>
          <p:nvPr/>
        </p:nvSpPr>
        <p:spPr>
          <a:xfrm>
            <a:off x="1606724" y="2267294"/>
            <a:ext cx="4300539" cy="360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2600"/>
              </a:spcBef>
              <a:defRPr sz="2000">
                <a:latin typeface="Cambria"/>
                <a:ea typeface="Cambria"/>
                <a:cs typeface="Cambria"/>
                <a:sym typeface="Cambria"/>
              </a:defRPr>
            </a:pPr>
            <a:r>
              <a:t>RVR</a:t>
            </a:r>
            <a:endParaRPr sz="2300">
              <a:latin typeface="Times Roman"/>
              <a:ea typeface="Times Roman"/>
              <a:cs typeface="Times Roman"/>
              <a:sym typeface="Times Roman"/>
            </a:endParaRPr>
          </a:p>
          <a:p>
            <a:pPr defTabSz="368045">
              <a:defRPr b="1" sz="2000">
                <a:latin typeface="Cambria"/>
                <a:ea typeface="Cambria"/>
                <a:cs typeface="Cambria"/>
                <a:sym typeface="Cambria"/>
              </a:defRPr>
            </a:pPr>
          </a:p>
          <a:p>
            <a:pPr defTabSz="368045">
              <a:defRPr sz="2000">
                <a:latin typeface="Cambria"/>
                <a:ea typeface="Cambria"/>
                <a:cs typeface="Cambria"/>
                <a:sym typeface="Cambria"/>
              </a:defRPr>
            </a:pPr>
            <a:r>
              <a:t>34 David respondió a Saúl: —Tu</a:t>
            </a:r>
            <a:br/>
            <a:r>
              <a:t>siervo era pastor de las ovejas de</a:t>
            </a:r>
            <a:br/>
            <a:r>
              <a:t>su padre. Cuando venía un león o</a:t>
            </a:r>
            <a:br/>
            <a:r>
              <a:t>un oso, y se llevaba algún cordero</a:t>
            </a:r>
            <a:br/>
            <a:r>
              <a:t>de la manada,</a:t>
            </a:r>
            <a:br/>
          </a:p>
          <a:p>
            <a:pPr defTabSz="368045">
              <a:defRPr sz="2000">
                <a:latin typeface="Cambria"/>
                <a:ea typeface="Cambria"/>
                <a:cs typeface="Cambria"/>
                <a:sym typeface="Cambria"/>
              </a:defRPr>
            </a:pPr>
            <a:r>
              <a:t>35 salía yo tras él, lo hería y se lo</a:t>
            </a:r>
            <a:br/>
            <a:r>
              <a:t>arrancaba de la boca; y si se revolvía contra mí, le echaba mano a la</a:t>
            </a:r>
            <a:br/>
            <a:r>
              <a:t>quijada, lo hería y lo mataba.</a:t>
            </a:r>
          </a:p>
        </p:txBody>
      </p:sp>
      <p:sp>
        <p:nvSpPr>
          <p:cNvPr id="156" name="VP…"/>
          <p:cNvSpPr txBox="1"/>
          <p:nvPr/>
        </p:nvSpPr>
        <p:spPr>
          <a:xfrm>
            <a:off x="6409451" y="2104074"/>
            <a:ext cx="4602862" cy="46799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latin typeface="Times Roman"/>
              <a:ea typeface="Times Roman"/>
              <a:cs typeface="Times Roman"/>
              <a:sym typeface="Times Roman"/>
            </a:endParaRPr>
          </a:p>
          <a:p>
            <a:pPr defTabSz="368045">
              <a:lnSpc>
                <a:spcPct val="110000"/>
              </a:lnSpc>
              <a:defRPr sz="2000">
                <a:latin typeface="Cambria"/>
                <a:ea typeface="Cambria"/>
                <a:cs typeface="Cambria"/>
                <a:sym typeface="Cambria"/>
              </a:defRPr>
            </a:pPr>
          </a:p>
          <a:p>
            <a:pPr defTabSz="368045">
              <a:lnSpc>
                <a:spcPct val="110000"/>
              </a:lnSpc>
              <a:defRPr sz="2000">
                <a:latin typeface="Cambria"/>
                <a:ea typeface="Cambria"/>
                <a:cs typeface="Cambria"/>
                <a:sym typeface="Cambria"/>
              </a:defRPr>
            </a:pPr>
            <a:r>
              <a:t>34 David contestó: —Cuando yo, el</a:t>
            </a:r>
            <a:br/>
            <a:r>
              <a:t>servidor de Su Majestad, cuidaba</a:t>
            </a:r>
            <a:br/>
            <a:r>
              <a:t>las ovejas de mi padre, si un león</a:t>
            </a:r>
            <a:br/>
            <a:r>
              <a:t>o un oso venía y se llevaba una</a:t>
            </a:r>
            <a:br/>
            <a:r>
              <a:t>oveja del rebaño,</a:t>
            </a:r>
            <a:br/>
          </a:p>
          <a:p>
            <a:pPr defTabSz="368045">
              <a:lnSpc>
                <a:spcPct val="110000"/>
              </a:lnSpc>
              <a:defRPr sz="2000">
                <a:latin typeface="Cambria"/>
                <a:ea typeface="Cambria"/>
                <a:cs typeface="Cambria"/>
                <a:sym typeface="Cambria"/>
              </a:defRPr>
            </a:pPr>
            <a:r>
              <a:t>35 iba detrás de él y se la quitaba</a:t>
            </a:r>
            <a:br/>
            <a:r>
              <a:t>del hocico; y si se volvía para atacarme, lo agarraba por la quijada</a:t>
            </a:r>
            <a:br/>
            <a:r>
              <a:t>y le daba de golpes hasta matarlo. </a:t>
            </a:r>
            <a:br/>
            <a:r>
              <a:rPr sz="2200"/>
              <a:t> </a:t>
            </a:r>
            <a:br>
              <a:rPr sz="2200"/>
            </a:b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03462"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1 Samuel 17.36-37</a:t>
            </a:r>
          </a:p>
        </p:txBody>
      </p:sp>
      <p:sp>
        <p:nvSpPr>
          <p:cNvPr id="161" name="Straight Connector 5"/>
          <p:cNvSpPr/>
          <p:nvPr/>
        </p:nvSpPr>
        <p:spPr>
          <a:xfrm>
            <a:off x="2374900" y="1576387"/>
            <a:ext cx="6346826" cy="1"/>
          </a:xfrm>
          <a:prstGeom prst="line">
            <a:avLst/>
          </a:prstGeom>
          <a:ln w="25400">
            <a:solidFill>
              <a:srgbClr val="7B3408"/>
            </a:solidFill>
            <a:miter/>
          </a:ln>
        </p:spPr>
        <p:txBody>
          <a:bodyPr lIns="45719" rIns="45719"/>
          <a:lstStyle/>
          <a:p>
            <a:pPr/>
          </a:p>
        </p:txBody>
      </p:sp>
      <p:sp>
        <p:nvSpPr>
          <p:cNvPr id="162" name="RVR…"/>
          <p:cNvSpPr txBox="1"/>
          <p:nvPr/>
        </p:nvSpPr>
        <p:spPr>
          <a:xfrm>
            <a:off x="1593850" y="2154326"/>
            <a:ext cx="4300538"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2600"/>
              </a:spcBef>
              <a:defRPr sz="2000">
                <a:latin typeface="Cambria"/>
                <a:ea typeface="Cambria"/>
                <a:cs typeface="Cambria"/>
                <a:sym typeface="Cambria"/>
              </a:defRPr>
            </a:pPr>
            <a:r>
              <a:t>RVR</a:t>
            </a:r>
            <a:endParaRPr sz="2300">
              <a:latin typeface="Times Roman"/>
              <a:ea typeface="Times Roman"/>
              <a:cs typeface="Times Roman"/>
              <a:sym typeface="Times Roman"/>
            </a:endParaRPr>
          </a:p>
          <a:p>
            <a:pPr defTabSz="368045">
              <a:defRPr b="1" sz="2000">
                <a:latin typeface="Cambria"/>
                <a:ea typeface="Cambria"/>
                <a:cs typeface="Cambria"/>
                <a:sym typeface="Cambria"/>
              </a:defRPr>
            </a:pPr>
          </a:p>
          <a:p>
            <a:pPr defTabSz="368045">
              <a:defRPr sz="2000">
                <a:latin typeface="Cambria"/>
                <a:ea typeface="Cambria"/>
                <a:cs typeface="Cambria"/>
                <a:sym typeface="Cambria"/>
              </a:defRPr>
            </a:pPr>
            <a:r>
              <a:t>36 Ya fuera león o fuera oso, tu siervo lo mataba; y este filisteo incircunciso</a:t>
            </a:r>
            <a:br/>
            <a:r>
              <a:t>será como uno de ellos, porque ha</a:t>
            </a:r>
            <a:br/>
            <a:r>
              <a:t>provocado al ejército del Dios viviente.</a:t>
            </a:r>
            <a:br/>
          </a:p>
          <a:p>
            <a:pPr defTabSz="368045">
              <a:defRPr sz="2000">
                <a:latin typeface="Cambria"/>
                <a:ea typeface="Cambria"/>
                <a:cs typeface="Cambria"/>
                <a:sym typeface="Cambria"/>
              </a:defRPr>
            </a:pPr>
            <a:r>
              <a:t>37 Jehová —añadió David—, que</a:t>
            </a:r>
            <a:br/>
            <a:r>
              <a:t>me ha librado de las garras del</a:t>
            </a:r>
            <a:br/>
            <a:r>
              <a:t>león y de las garras del oso, él también me librará de manos de este filisteo. Dijo Saúl a David: —Ve, y que Jehová sea contigo. </a:t>
            </a:r>
          </a:p>
        </p:txBody>
      </p:sp>
      <p:sp>
        <p:nvSpPr>
          <p:cNvPr id="163" name="VP…"/>
          <p:cNvSpPr txBox="1"/>
          <p:nvPr/>
        </p:nvSpPr>
        <p:spPr>
          <a:xfrm>
            <a:off x="6422326" y="1964213"/>
            <a:ext cx="4602862" cy="5001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latin typeface="Times Roman"/>
              <a:ea typeface="Times Roman"/>
              <a:cs typeface="Times Roman"/>
              <a:sym typeface="Times Roman"/>
            </a:endParaRPr>
          </a:p>
          <a:p>
            <a:pPr defTabSz="368045">
              <a:lnSpc>
                <a:spcPct val="110000"/>
              </a:lnSpc>
              <a:defRPr sz="2000">
                <a:latin typeface="Cambria"/>
                <a:ea typeface="Cambria"/>
                <a:cs typeface="Cambria"/>
                <a:sym typeface="Cambria"/>
              </a:defRPr>
            </a:pPr>
          </a:p>
          <a:p>
            <a:pPr defTabSz="368045">
              <a:lnSpc>
                <a:spcPct val="110000"/>
              </a:lnSpc>
              <a:defRPr sz="2000">
                <a:latin typeface="Cambria"/>
                <a:ea typeface="Cambria"/>
                <a:cs typeface="Cambria"/>
                <a:sym typeface="Cambria"/>
              </a:defRPr>
            </a:pPr>
            <a:r>
              <a:t>36 Así fuera un león o un oso, este</a:t>
            </a:r>
            <a:br/>
            <a:r>
              <a:t>servidor de Su Majestad lo mataba. Y a este filisteo pagano le va a pasar lo mismo, porque ha desafiado al ejército del Dios viviente.</a:t>
            </a:r>
            <a:br/>
          </a:p>
          <a:p>
            <a:pPr defTabSz="368045">
              <a:lnSpc>
                <a:spcPct val="110000"/>
              </a:lnSpc>
              <a:defRPr sz="2000">
                <a:latin typeface="Cambria"/>
                <a:ea typeface="Cambria"/>
                <a:cs typeface="Cambria"/>
                <a:sym typeface="Cambria"/>
              </a:defRPr>
            </a:pPr>
            <a:r>
              <a:t>37 El Señor, que me ha librado de</a:t>
            </a:r>
            <a:br/>
            <a:r>
              <a:t>las garras del león y del oso, también me librará de las manos de este filisteo. Entonces Saúl le dijo: —Anda, pues, y que el Señor te acompañe. </a:t>
            </a:r>
            <a:br/>
            <a:r>
              <a:rPr sz="2200"/>
              <a:t> </a:t>
            </a:r>
            <a:br>
              <a:rPr sz="2200"/>
            </a:b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433638" y="1020762"/>
            <a:ext cx="3078163" cy="585788"/>
          </a:xfrm>
          <a:prstGeom prst="rect">
            <a:avLst/>
          </a:prstGeom>
        </p:spPr>
        <p:txBody>
          <a:bodyPr/>
          <a:lstStyle>
            <a:lvl1pPr defTabSz="758951">
              <a:defRPr sz="3237">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8" name="Straight Connector 5"/>
          <p:cNvSpPr/>
          <p:nvPr/>
        </p:nvSpPr>
        <p:spPr>
          <a:xfrm>
            <a:off x="2505075" y="1606550"/>
            <a:ext cx="6346826" cy="0"/>
          </a:xfrm>
          <a:prstGeom prst="line">
            <a:avLst/>
          </a:prstGeom>
          <a:ln w="25400">
            <a:solidFill>
              <a:srgbClr val="0070C0"/>
            </a:solidFill>
            <a:miter/>
          </a:ln>
        </p:spPr>
        <p:txBody>
          <a:bodyPr lIns="45719" rIns="45719"/>
          <a:lstStyle/>
          <a:p>
            <a:pPr/>
          </a:p>
        </p:txBody>
      </p:sp>
      <p:sp>
        <p:nvSpPr>
          <p:cNvPr id="16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599" y="2003269"/>
            <a:ext cx="8686801" cy="4240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defTabSz="430671">
              <a:lnSpc>
                <a:spcPct val="96000"/>
              </a:lnSpc>
              <a:spcBef>
                <a:spcPts val="500"/>
              </a:spcBef>
              <a:buSzPct val="100000"/>
              <a:buChar char="•"/>
              <a:defRPr sz="2134">
                <a:latin typeface="Cambria"/>
                <a:ea typeface="Cambria"/>
                <a:cs typeface="Cambria"/>
                <a:sym typeface="Cambria"/>
              </a:defRPr>
            </a:pPr>
            <a:r>
              <a:t> Cuando la soberbia abraza el corazón nos cegamos y podemos tener un concepto distorsionado de nosotros y de nuestras capacidades. Puede que con toda probabilidad lleguemos a pensar que merecemos ciertos beneficios, privilegios o bendiciones porque nos lo hemos ganado. La unción a David no era un premio a su perfección o a una falsa apariencia de perfección. Esa unción se dio porque fue Dios quien vio lo que había en su corazón y las capacidades que Él había puesto en</a:t>
            </a:r>
            <a:br/>
            <a:r>
              <a:t>David.</a:t>
            </a:r>
            <a:br/>
          </a:p>
          <a:p>
            <a:pPr defTabSz="430671">
              <a:lnSpc>
                <a:spcPct val="96000"/>
              </a:lnSpc>
              <a:spcBef>
                <a:spcPts val="500"/>
              </a:spcBef>
              <a:buSzPct val="100000"/>
              <a:buChar char="•"/>
              <a:defRPr sz="2134">
                <a:latin typeface="Cambria"/>
                <a:ea typeface="Cambria"/>
                <a:cs typeface="Cambria"/>
                <a:sym typeface="Cambria"/>
              </a:defRPr>
            </a:pPr>
            <a:r>
              <a:t> Cuando no manejamos saludablemente la ansiedad podemos tomar decisiones que lastimen a otros. Los ataques verbales reflejan una ansiedad mal manejada. Increpar, hacer preguntas acusadoras, cargadas de ira, nos puede llevar a no medir las consecuencias de nuestras acciones. </a:t>
            </a:r>
          </a:p>
        </p:txBody>
      </p:sp>
      <p:pic>
        <p:nvPicPr>
          <p:cNvPr id="17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1" name="Picture 7" descr="Picture 7"/>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2433638" y="1020762"/>
            <a:ext cx="3078163" cy="585788"/>
          </a:xfrm>
          <a:prstGeom prst="rect">
            <a:avLst/>
          </a:prstGeom>
        </p:spPr>
        <p:txBody>
          <a:bodyPr/>
          <a:lstStyle>
            <a:lvl1pPr defTabSz="758951">
              <a:defRPr sz="3237">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4" name="Straight Connector 5"/>
          <p:cNvSpPr/>
          <p:nvPr/>
        </p:nvSpPr>
        <p:spPr>
          <a:xfrm>
            <a:off x="2505075" y="1606550"/>
            <a:ext cx="6346826" cy="0"/>
          </a:xfrm>
          <a:prstGeom prst="line">
            <a:avLst/>
          </a:prstGeom>
          <a:ln w="25400">
            <a:solidFill>
              <a:srgbClr val="0070C0"/>
            </a:solidFill>
            <a:miter/>
          </a:ln>
        </p:spPr>
        <p:txBody>
          <a:bodyPr lIns="45719" rIns="45719"/>
          <a:lstStyle/>
          <a:p>
            <a:pPr/>
          </a:p>
        </p:txBody>
      </p:sp>
      <p:sp>
        <p:nvSpPr>
          <p:cNvPr id="17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153443"/>
            <a:ext cx="8686800" cy="51689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43991">
              <a:lnSpc>
                <a:spcPct val="120000"/>
              </a:lnSpc>
              <a:buSzPct val="100000"/>
              <a:buChar char="•"/>
              <a:defRPr>
                <a:latin typeface="Cambria"/>
                <a:ea typeface="Cambria"/>
                <a:cs typeface="Cambria"/>
                <a:sym typeface="Cambria"/>
              </a:defRPr>
            </a:pPr>
            <a:r>
              <a:t>Los ataques verbales no son saludables para quien los recibe ni para quien ataca. Estos nos alejan de la sanidad integral y nos distancian de otras personas. Recibir ataques de las personas cercanas y amadas nos duele y afecta sobremanera porque es lo que menos esperamos. Pero, independientemente de la fuente, nuestra naturaleza humana tiende a responder de la misma manera: herimos con nuestra respuesta como un acto de defensa.</a:t>
            </a:r>
            <a:br/>
          </a:p>
          <a:p>
            <a:pPr defTabSz="443991">
              <a:lnSpc>
                <a:spcPct val="120000"/>
              </a:lnSpc>
              <a:buSzPct val="100000"/>
              <a:buChar char="•"/>
              <a:defRPr>
                <a:latin typeface="Cambria"/>
                <a:ea typeface="Cambria"/>
                <a:cs typeface="Cambria"/>
                <a:sym typeface="Cambria"/>
              </a:defRPr>
            </a:pPr>
            <a:r>
              <a:t> Cuando el deseo de ser ungido o escogido para una tarea específica se convierte en el deseo de ser un protagonista admirado, caemos en el error de pensar que lo merecemos y que nadie más puede ser llamado o escogido por Dios. Hay ocasiones en que ese deseo de ser el centro y eje de la historia se convierte en algo obsesivo que nos conduce a la envidia y se convierte en motivo de distanciamiento con nuestro hermano, como sucedió con Eliab y David. </a:t>
            </a:r>
            <a:br/>
            <a:r>
              <a:t> </a:t>
            </a:r>
            <a:br/>
            <a:br/>
          </a:p>
        </p:txBody>
      </p:sp>
      <p:pic>
        <p:nvPicPr>
          <p:cNvPr id="17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7" name="Picture 7" descr="Picture 7"/>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itle 1"/>
          <p:cNvSpPr txBox="1"/>
          <p:nvPr>
            <p:ph type="title"/>
          </p:nvPr>
        </p:nvSpPr>
        <p:spPr>
          <a:xfrm>
            <a:off x="2259013" y="981075"/>
            <a:ext cx="3078163" cy="585788"/>
          </a:xfrm>
          <a:prstGeom prst="rect">
            <a:avLst/>
          </a:prstGeom>
        </p:spPr>
        <p:txBody>
          <a:bodyPr/>
          <a:lstStyle>
            <a:lvl1pPr defTabSz="758951">
              <a:defRPr sz="3237">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80" name="Straight Connector 5"/>
          <p:cNvSpPr/>
          <p:nvPr/>
        </p:nvSpPr>
        <p:spPr>
          <a:xfrm>
            <a:off x="2330450" y="1566862"/>
            <a:ext cx="6346826" cy="1"/>
          </a:xfrm>
          <a:prstGeom prst="line">
            <a:avLst/>
          </a:prstGeom>
          <a:ln w="25400">
            <a:solidFill>
              <a:schemeClr val="accent4"/>
            </a:solidFill>
            <a:miter/>
          </a:ln>
        </p:spPr>
        <p:txBody>
          <a:bodyPr lIns="45719" rIns="45719"/>
          <a:lstStyle/>
          <a:p>
            <a:pPr/>
          </a:p>
        </p:txBody>
      </p:sp>
      <p:sp>
        <p:nvSpPr>
          <p:cNvPr id="181"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562100" y="2540952"/>
            <a:ext cx="9236075" cy="51511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2400"/>
              </a:spcBef>
              <a:defRPr i="1" sz="2400">
                <a:latin typeface="Cambria"/>
                <a:ea typeface="Cambria"/>
                <a:cs typeface="Cambria"/>
                <a:sym typeface="Cambria"/>
              </a:defRPr>
            </a:pPr>
            <a:r>
              <a:t>Dios que nos conoces, te damos gracias por tu amor y porque en tu infinita bondad miras lo que está en nuestro corazón. Ayúdanos a manejar la ansiedad de manera que no recurramos a ataques ni a acciones que lastimen a nuestro prójimo. Que siempre podamos recordar que él también es creación tuya y merece ser visto y tratado con respeto. Ayúdanos a vencer los miedos y las voces que pretenden hacernos sentir desvalidos, de manera que podamos enfrentar la vida confiando en ti. En el nombre de Jesús oramos. Amén. </a:t>
            </a:r>
            <a:br/>
            <a:r>
              <a:t> </a:t>
            </a:r>
            <a:br/>
            <a:br/>
            <a:r>
              <a:t> </a:t>
            </a:r>
            <a:br/>
          </a:p>
        </p:txBody>
      </p:sp>
      <p:pic>
        <p:nvPicPr>
          <p:cNvPr id="182"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83"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Title 1"/>
          <p:cNvSpPr txBox="1"/>
          <p:nvPr>
            <p:ph type="title"/>
          </p:nvPr>
        </p:nvSpPr>
        <p:spPr>
          <a:xfrm>
            <a:off x="2022474" y="1069975"/>
            <a:ext cx="3078165" cy="585788"/>
          </a:xfrm>
          <a:prstGeom prst="rect">
            <a:avLst/>
          </a:prstGeom>
        </p:spPr>
        <p:txBody>
          <a:bodyPr/>
          <a:lstStyle>
            <a:lvl1pPr defTabSz="758951">
              <a:defRPr sz="3237">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2" name="Content Placeholder 2"/>
          <p:cNvSpPr txBox="1"/>
          <p:nvPr>
            <p:ph type="body" idx="1"/>
          </p:nvPr>
        </p:nvSpPr>
        <p:spPr>
          <a:xfrm>
            <a:off x="1587499" y="2349062"/>
            <a:ext cx="9432598" cy="3616376"/>
          </a:xfrm>
          <a:prstGeom prst="rect">
            <a:avLst/>
          </a:prstGeom>
        </p:spPr>
        <p:txBody>
          <a:bodyPr/>
          <a:lstStyle/>
          <a:p>
            <a:pPr defTabSz="584200">
              <a:lnSpc>
                <a:spcPct val="100000"/>
              </a:lnSpc>
              <a:spcBef>
                <a:spcPts val="600"/>
              </a:spcBef>
              <a:buSzPct val="145000"/>
              <a:defRPr sz="3200">
                <a:latin typeface="Cambria"/>
                <a:ea typeface="Cambria"/>
                <a:cs typeface="Cambria"/>
                <a:sym typeface="Cambria"/>
              </a:defRPr>
            </a:pPr>
            <a:r>
              <a:t>Definir el concepto «ansiedad» y cómo esta afecta nuestra vida, relaciones y decisiones.</a:t>
            </a:r>
          </a:p>
          <a:p>
            <a:pPr defTabSz="584200">
              <a:lnSpc>
                <a:spcPct val="100000"/>
              </a:lnSpc>
              <a:spcBef>
                <a:spcPts val="600"/>
              </a:spcBef>
              <a:buSzPct val="145000"/>
              <a:defRPr sz="3200">
                <a:latin typeface="Cambria"/>
                <a:ea typeface="Cambria"/>
                <a:cs typeface="Cambria"/>
                <a:sym typeface="Cambria"/>
              </a:defRPr>
            </a:pPr>
            <a:r>
              <a:t>Analizar la relación entre David y su hermano Eliab como un ejemplo de situaciones contenciosas que se dan entre los miembros de la familia e identificar estrategias que nos ayuden a manejar estas situaciones con madurez emocional. </a:t>
            </a:r>
          </a:p>
        </p:txBody>
      </p:sp>
      <p:sp>
        <p:nvSpPr>
          <p:cNvPr id="103" name="Straight Connector 5"/>
          <p:cNvSpPr/>
          <p:nvPr/>
        </p:nvSpPr>
        <p:spPr>
          <a:xfrm flipV="1">
            <a:off x="2124074" y="1562100"/>
            <a:ext cx="7697789" cy="93664"/>
          </a:xfrm>
          <a:prstGeom prst="line">
            <a:avLst/>
          </a:prstGeom>
          <a:ln w="25400">
            <a:solidFill>
              <a:srgbClr val="7030A0"/>
            </a:solidFill>
            <a:miter/>
          </a:ln>
        </p:spPr>
        <p:txBody>
          <a:bodyPr lIns="45719" rIns="45719"/>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022474" y="1069975"/>
            <a:ext cx="3078165" cy="585788"/>
          </a:xfrm>
          <a:prstGeom prst="rect">
            <a:avLst/>
          </a:prstGeom>
        </p:spPr>
        <p:txBody>
          <a:bodyPr/>
          <a:lstStyle>
            <a:lvl1pPr defTabSz="758951">
              <a:defRPr sz="3237">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8" name="Content Placeholder 2"/>
          <p:cNvSpPr txBox="1"/>
          <p:nvPr>
            <p:ph type="body" sz="half" idx="1"/>
          </p:nvPr>
        </p:nvSpPr>
        <p:spPr>
          <a:xfrm>
            <a:off x="1587499" y="2349062"/>
            <a:ext cx="9432598" cy="3477876"/>
          </a:xfrm>
          <a:prstGeom prst="rect">
            <a:avLst/>
          </a:prstGeom>
        </p:spPr>
        <p:txBody>
          <a:bodyPr/>
          <a:lstStyle/>
          <a:p>
            <a:pPr defTabSz="584200">
              <a:lnSpc>
                <a:spcPct val="100000"/>
              </a:lnSpc>
              <a:spcBef>
                <a:spcPts val="600"/>
              </a:spcBef>
              <a:buSzPct val="145000"/>
              <a:defRPr sz="3200">
                <a:latin typeface="Cambria"/>
                <a:ea typeface="Cambria"/>
                <a:cs typeface="Cambria"/>
                <a:sym typeface="Cambria"/>
              </a:defRPr>
            </a:pPr>
            <a:r>
              <a:t>Evaluar cómo reaccionamos ante eventos estresantes y ataques de otras personas, especialmente si estos ataques provienen de nuestra propia familia y reconocer cuándo somos</a:t>
            </a:r>
            <a:br/>
            <a:r>
              <a:t>nosotros quienes reaccionamos atacando a otras personas. </a:t>
            </a:r>
            <a:br/>
          </a:p>
        </p:txBody>
      </p:sp>
      <p:sp>
        <p:nvSpPr>
          <p:cNvPr id="109" name="Straight Connector 5"/>
          <p:cNvSpPr/>
          <p:nvPr/>
        </p:nvSpPr>
        <p:spPr>
          <a:xfrm flipV="1">
            <a:off x="2124074" y="1562100"/>
            <a:ext cx="7697789" cy="93664"/>
          </a:xfrm>
          <a:prstGeom prst="line">
            <a:avLst/>
          </a:prstGeom>
          <a:ln w="25400">
            <a:solidFill>
              <a:srgbClr val="7030A0"/>
            </a:solidFill>
            <a:miter/>
          </a:ln>
        </p:spPr>
        <p:txBody>
          <a:bodyPr lIns="45719" rIns="45719"/>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7" cy="585788"/>
          </a:xfrm>
          <a:prstGeom prst="rect">
            <a:avLst/>
          </a:prstGeom>
        </p:spPr>
        <p:txBody>
          <a:bodyPr/>
          <a:lstStyle>
            <a:lvl1pPr defTabSz="758951">
              <a:defRPr sz="3237">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798863" y="2538247"/>
            <a:ext cx="8855531" cy="3970320"/>
          </a:xfrm>
          <a:prstGeom prst="rect">
            <a:avLst/>
          </a:prstGeom>
        </p:spPr>
        <p:txBody>
          <a:bodyPr/>
          <a:lstStyle/>
          <a:p>
            <a:pPr marL="0" indent="0" defTabSz="584200">
              <a:lnSpc>
                <a:spcPct val="100000"/>
              </a:lnSpc>
              <a:spcBef>
                <a:spcPts val="600"/>
              </a:spcBef>
              <a:buSzTx/>
              <a:buNone/>
              <a:defRPr b="1">
                <a:latin typeface="Cambria"/>
                <a:ea typeface="Cambria"/>
                <a:cs typeface="Cambria"/>
                <a:sym typeface="Cambria"/>
              </a:defRPr>
            </a:pPr>
            <a:r>
              <a:t>«ANSIEDAD»: </a:t>
            </a:r>
            <a:r>
              <a:rPr b="0"/>
              <a:t>Es una reacción automática del ser humano ante una amenaza real o imaginaria. Es una reacción natural que nos ayuda a estar alertas para responder en momentos de tensión. La ansiedad en el ser humano puede ser aguda o crónica. Cuando llega a niveles altos y constantes puede ser perjudicial y paralizante. </a:t>
            </a:r>
            <a:br>
              <a:rPr b="0"/>
            </a:br>
            <a:r>
              <a:t> </a:t>
            </a:r>
            <a:br/>
          </a:p>
        </p:txBody>
      </p:sp>
      <p:sp>
        <p:nvSpPr>
          <p:cNvPr id="115" name="Straight Connector 5"/>
          <p:cNvSpPr/>
          <p:nvPr/>
        </p:nvSpPr>
        <p:spPr>
          <a:xfrm>
            <a:off x="2381249" y="1587500"/>
            <a:ext cx="7307264" cy="0"/>
          </a:xfrm>
          <a:prstGeom prst="line">
            <a:avLst/>
          </a:prstGeom>
          <a:ln w="25400">
            <a:solidFill>
              <a:srgbClr val="D62212"/>
            </a:solidFill>
            <a:miter/>
          </a:ln>
        </p:spPr>
        <p:txBody>
          <a:bodyPr lIns="45719" rIns="45719"/>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197100" y="998537"/>
            <a:ext cx="4496998" cy="585788"/>
          </a:xfrm>
          <a:prstGeom prst="rect">
            <a:avLst/>
          </a:prstGeom>
        </p:spPr>
        <p:txBody>
          <a:bodyPr/>
          <a:lstStyle>
            <a:lvl1pPr defTabSz="758951">
              <a:defRPr sz="3237">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792288" y="1925092"/>
            <a:ext cx="8728076" cy="4478151"/>
          </a:xfrm>
          <a:prstGeom prst="rect">
            <a:avLst/>
          </a:prstGeom>
        </p:spPr>
        <p:txBody>
          <a:bodyPr/>
          <a:lstStyle/>
          <a:p>
            <a:pPr marL="0" indent="0" defTabSz="584200">
              <a:lnSpc>
                <a:spcPct val="100000"/>
              </a:lnSpc>
              <a:spcBef>
                <a:spcPts val="600"/>
              </a:spcBef>
              <a:buSzTx/>
              <a:buNone/>
              <a:defRPr b="1">
                <a:latin typeface="Cambria"/>
                <a:ea typeface="Cambria"/>
                <a:cs typeface="Cambria"/>
                <a:sym typeface="Cambria"/>
              </a:defRPr>
            </a:pPr>
            <a:r>
              <a:t>«ATACAR»: </a:t>
            </a:r>
            <a:r>
              <a:rPr b="0"/>
              <a:t>Actuar contra algo o alguien con el objetivo de destruirlo. Comenzar una batalla, tener ánimo de causar daño. Los ataques pueden ser físicos, amenazando el bienestar del cuerpo y pueden ser verbales, amenazando y lacerando el componente emocional, mental o espiritual.</a:t>
            </a:r>
            <a:br>
              <a:rPr b="0"/>
            </a:br>
          </a:p>
          <a:p>
            <a:pPr marL="0" indent="0" defTabSz="584200">
              <a:lnSpc>
                <a:spcPct val="100000"/>
              </a:lnSpc>
              <a:spcBef>
                <a:spcPts val="600"/>
              </a:spcBef>
              <a:buSzTx/>
              <a:buNone/>
              <a:defRPr b="1">
                <a:latin typeface="Cambria"/>
                <a:ea typeface="Cambria"/>
                <a:cs typeface="Cambria"/>
                <a:sym typeface="Cambria"/>
              </a:defRPr>
            </a:pPr>
            <a:r>
              <a:t>«SE ENCENDIÓ EN IRA CONTRA DAVID»: </a:t>
            </a:r>
            <a:r>
              <a:rPr b="0"/>
              <a:t>Enojarse, despertar sentimientos de ira, mostrar un temperamento disgustado. </a:t>
            </a:r>
          </a:p>
        </p:txBody>
      </p:sp>
      <p:sp>
        <p:nvSpPr>
          <p:cNvPr id="121" name="Straight Connector 5"/>
          <p:cNvSpPr/>
          <p:nvPr/>
        </p:nvSpPr>
        <p:spPr>
          <a:xfrm>
            <a:off x="2339974" y="1584325"/>
            <a:ext cx="7358064" cy="0"/>
          </a:xfrm>
          <a:prstGeom prst="line">
            <a:avLst/>
          </a:prstGeom>
          <a:ln w="25400">
            <a:solidFill>
              <a:srgbClr val="D62212"/>
            </a:solidFill>
            <a:miter/>
          </a:ln>
        </p:spPr>
        <p:txBody>
          <a:bodyPr lIns="45719" rIns="45719"/>
          <a:lstStyle/>
          <a:p>
            <a:pPr/>
          </a:p>
        </p:txBody>
      </p:sp>
      <p:pic>
        <p:nvPicPr>
          <p:cNvPr id="122" name="Picture 4" descr="Picture 4"/>
          <p:cNvPicPr>
            <a:picLocks noChangeAspect="1"/>
          </p:cNvPicPr>
          <p:nvPr/>
        </p:nvPicPr>
        <p:blipFill>
          <a:blip r:embed="rId2">
            <a:extLst/>
          </a:blip>
          <a:stretch>
            <a:fillRect/>
          </a:stretch>
        </p:blipFill>
        <p:spPr>
          <a:xfrm>
            <a:off x="930275" y="736600"/>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03462"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1 Samuel 16.6-7</a:t>
            </a:r>
          </a:p>
        </p:txBody>
      </p:sp>
      <p:sp>
        <p:nvSpPr>
          <p:cNvPr id="126" name="Straight Connector 5"/>
          <p:cNvSpPr/>
          <p:nvPr/>
        </p:nvSpPr>
        <p:spPr>
          <a:xfrm>
            <a:off x="2374900" y="1576387"/>
            <a:ext cx="6346826" cy="1"/>
          </a:xfrm>
          <a:prstGeom prst="line">
            <a:avLst/>
          </a:prstGeom>
          <a:ln w="25400">
            <a:solidFill>
              <a:srgbClr val="7B3408"/>
            </a:solidFill>
            <a:miter/>
          </a:ln>
        </p:spPr>
        <p:txBody>
          <a:bodyPr lIns="45719" rIns="45719"/>
          <a:lstStyle/>
          <a:p>
            <a:pPr/>
          </a:p>
        </p:txBody>
      </p:sp>
      <p:sp>
        <p:nvSpPr>
          <p:cNvPr id="127" name="RVR…"/>
          <p:cNvSpPr txBox="1"/>
          <p:nvPr/>
        </p:nvSpPr>
        <p:spPr>
          <a:xfrm>
            <a:off x="1593850" y="2236788"/>
            <a:ext cx="4300538" cy="412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000">
                <a:latin typeface="Cambria"/>
                <a:ea typeface="Cambria"/>
                <a:cs typeface="Cambria"/>
                <a:sym typeface="Cambria"/>
              </a:defRPr>
            </a:pPr>
            <a:r>
              <a:t>RVR</a:t>
            </a:r>
            <a:endParaRPr sz="2300">
              <a:latin typeface="Times Roman"/>
              <a:ea typeface="Times Roman"/>
              <a:cs typeface="Times Roman"/>
              <a:sym typeface="Times Roman"/>
            </a:endParaRP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6 Aconteció que cuando ellos vinieron, vio él a Eliab, y se dijo: «De cierto delante de Jehová está su ungido.»</a:t>
            </a:r>
            <a:br/>
          </a:p>
          <a:p>
            <a:pPr defTabSz="368045">
              <a:spcBef>
                <a:spcPts val="600"/>
              </a:spcBef>
              <a:defRPr sz="2000">
                <a:latin typeface="Cambria"/>
                <a:ea typeface="Cambria"/>
                <a:cs typeface="Cambria"/>
                <a:sym typeface="Cambria"/>
              </a:defRPr>
            </a:pPr>
            <a:r>
              <a:t>7 Pero Jehová respondió a Samuel:</a:t>
            </a:r>
            <a:br/>
            <a:r>
              <a:t>—No mires a su parecer, ni a lo</a:t>
            </a:r>
            <a:br/>
            <a:r>
              <a:t>grande de su estatura, porque yo lo</a:t>
            </a:r>
            <a:br/>
            <a:r>
              <a:t>desecho; porque Jehová no mira lo</a:t>
            </a:r>
            <a:br/>
            <a:r>
              <a:t>que mira el hombre, pues el hombre mira lo que está delante de sus</a:t>
            </a:r>
            <a:br/>
            <a:r>
              <a:t>ojos, pero Jehová mira el corazón. </a:t>
            </a:r>
          </a:p>
        </p:txBody>
      </p:sp>
      <p:sp>
        <p:nvSpPr>
          <p:cNvPr id="128" name="VP…"/>
          <p:cNvSpPr txBox="1"/>
          <p:nvPr/>
        </p:nvSpPr>
        <p:spPr>
          <a:xfrm>
            <a:off x="6422326" y="2297567"/>
            <a:ext cx="4602862" cy="5552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endParaRPr sz="2300">
              <a:latin typeface="Times Roman"/>
              <a:ea typeface="Times Roman"/>
              <a:cs typeface="Times Roman"/>
              <a:sym typeface="Times Roman"/>
            </a:endParaRPr>
          </a:p>
          <a:p>
            <a:pPr defTabSz="368045">
              <a:lnSpc>
                <a:spcPct val="120000"/>
              </a:lnSpc>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6 Cuando ellos llegaron, Samuel vio</a:t>
            </a:r>
            <a:br/>
            <a:r>
              <a:t>a Eliab y pensó: «Con toda seguridad éste es el hombre que el Señor ha escogido como rey.»</a:t>
            </a:r>
            <a:br/>
          </a:p>
          <a:p>
            <a:pPr defTabSz="368045">
              <a:spcBef>
                <a:spcPts val="600"/>
              </a:spcBef>
              <a:defRPr sz="2000">
                <a:latin typeface="Cambria"/>
                <a:ea typeface="Cambria"/>
                <a:cs typeface="Cambria"/>
                <a:sym typeface="Cambria"/>
              </a:defRPr>
            </a:pPr>
            <a:r>
              <a:t>7 Pero el Señor le dijo: «No te fijes en</a:t>
            </a:r>
            <a:br/>
            <a:r>
              <a:t>su apariencia ni en su elevada estatura, pues yo lo he rechazado. No se trata de lo que el hombre ve; pues el hombre se fija en las apariencias, pero yo me fijo en el corazón.» </a:t>
            </a:r>
            <a:br/>
            <a:r>
              <a:t> </a:t>
            </a:r>
            <a:br/>
            <a:r>
              <a:t> </a:t>
            </a:r>
            <a:br/>
            <a:br/>
            <a:b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03461" y="990600"/>
            <a:ext cx="9366024"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1 Samuel 17.28-29</a:t>
            </a:r>
          </a:p>
        </p:txBody>
      </p:sp>
      <p:sp>
        <p:nvSpPr>
          <p:cNvPr id="133" name="Straight Connector 5"/>
          <p:cNvSpPr/>
          <p:nvPr/>
        </p:nvSpPr>
        <p:spPr>
          <a:xfrm>
            <a:off x="2374900" y="1576387"/>
            <a:ext cx="6346826" cy="1"/>
          </a:xfrm>
          <a:prstGeom prst="line">
            <a:avLst/>
          </a:prstGeom>
          <a:ln w="25400">
            <a:solidFill>
              <a:srgbClr val="7B3408"/>
            </a:solidFill>
            <a:miter/>
          </a:ln>
        </p:spPr>
        <p:txBody>
          <a:bodyPr lIns="45719" rIns="45719"/>
          <a:lstStyle/>
          <a:p>
            <a:pPr/>
          </a:p>
        </p:txBody>
      </p:sp>
      <p:sp>
        <p:nvSpPr>
          <p:cNvPr id="134" name="RVR…"/>
          <p:cNvSpPr txBox="1"/>
          <p:nvPr/>
        </p:nvSpPr>
        <p:spPr>
          <a:xfrm>
            <a:off x="1593850" y="2184011"/>
            <a:ext cx="4300538" cy="441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2600"/>
              </a:spcBef>
              <a:defRPr sz="2000">
                <a:latin typeface="Cambria"/>
                <a:ea typeface="Cambria"/>
                <a:cs typeface="Cambria"/>
                <a:sym typeface="Cambria"/>
              </a:defRPr>
            </a:pPr>
            <a:r>
              <a:t>RVR</a:t>
            </a:r>
            <a:endParaRPr sz="2300">
              <a:latin typeface="Times Roman"/>
              <a:ea typeface="Times Roman"/>
              <a:cs typeface="Times Roman"/>
              <a:sym typeface="Times Roman"/>
            </a:endParaRPr>
          </a:p>
          <a:p>
            <a:pPr defTabSz="368045">
              <a:spcBef>
                <a:spcPts val="600"/>
              </a:spcBef>
              <a:defRPr b="1" sz="2000">
                <a:latin typeface="Cambria"/>
                <a:ea typeface="Cambria"/>
                <a:cs typeface="Cambria"/>
                <a:sym typeface="Cambria"/>
              </a:defRPr>
            </a:pPr>
          </a:p>
          <a:p>
            <a:pPr defTabSz="368045">
              <a:spcBef>
                <a:spcPts val="600"/>
              </a:spcBef>
              <a:defRPr sz="2000">
                <a:latin typeface="Cambria"/>
                <a:ea typeface="Cambria"/>
                <a:cs typeface="Cambria"/>
                <a:sym typeface="Cambria"/>
              </a:defRPr>
            </a:pPr>
            <a:r>
              <a:t>28 Al oírlo hablar así con aquellos</a:t>
            </a:r>
            <a:br/>
            <a:r>
              <a:t>hombres, Eliab, su hermano mayor,</a:t>
            </a:r>
            <a:br/>
            <a:r>
              <a:t>se encendió en ira contra David y</a:t>
            </a:r>
            <a:br/>
            <a:r>
              <a:t>le dijo: —¿Para qué has descendido acá? ¿A quién has dejado aquellas pocas ovejas en el desierto? Yo conozco tu soberbia y la malicia de tu corazón; has venido para ver la batalla.</a:t>
            </a:r>
            <a:br/>
          </a:p>
          <a:p>
            <a:pPr defTabSz="368045">
              <a:spcBef>
                <a:spcPts val="600"/>
              </a:spcBef>
              <a:defRPr sz="2000">
                <a:latin typeface="Cambria"/>
                <a:ea typeface="Cambria"/>
                <a:cs typeface="Cambria"/>
                <a:sym typeface="Cambria"/>
              </a:defRPr>
            </a:pPr>
            <a:r>
              <a:t>29 —¿Qué he hecho yo ahora? ¿No</a:t>
            </a:r>
            <a:br/>
            <a:r>
              <a:t>es esto mero hablar? —dijo David. </a:t>
            </a:r>
            <a:br/>
          </a:p>
        </p:txBody>
      </p:sp>
      <p:sp>
        <p:nvSpPr>
          <p:cNvPr id="135" name="VP…"/>
          <p:cNvSpPr txBox="1"/>
          <p:nvPr/>
        </p:nvSpPr>
        <p:spPr>
          <a:xfrm>
            <a:off x="6422325" y="2104589"/>
            <a:ext cx="4976145" cy="471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2600"/>
              </a:spcBef>
              <a:defRPr sz="2000">
                <a:latin typeface="Cambria"/>
                <a:ea typeface="Cambria"/>
                <a:cs typeface="Cambria"/>
                <a:sym typeface="Cambria"/>
              </a:defRPr>
            </a:pPr>
            <a:r>
              <a:t>VP</a:t>
            </a:r>
            <a:endParaRPr sz="2300">
              <a:latin typeface="Times Roman"/>
              <a:ea typeface="Times Roman"/>
              <a:cs typeface="Times Roman"/>
              <a:sym typeface="Times Roman"/>
            </a:endParaRP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28 Pero Eliab, el hermano mayor de David, que le había oído hablar con aquellos hombres, se enfureció con él y le dijo: —¿A qué has venido aquí? ¿Con quién dejaste esas cuantas ovejas que están en el desierto? Yo conozco tu atrevimiento y tus malas intenciones, porque has venido sólo para poder ver la batalla.</a:t>
            </a:r>
            <a:br/>
          </a:p>
          <a:p>
            <a:pPr defTabSz="368045">
              <a:spcBef>
                <a:spcPts val="600"/>
              </a:spcBef>
              <a:defRPr sz="2000">
                <a:latin typeface="Cambria"/>
                <a:ea typeface="Cambria"/>
                <a:cs typeface="Cambria"/>
                <a:sym typeface="Cambria"/>
              </a:defRPr>
            </a:pPr>
            <a:r>
              <a:t>29 —¿Y qué he hecho ahora — contestó David—, si apenas he hablado? </a:t>
            </a:r>
            <a:br/>
            <a:r>
              <a:t> </a:t>
            </a:r>
            <a:b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8" cy="60483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1 Samuel 17.30-31</a:t>
            </a:r>
          </a:p>
        </p:txBody>
      </p:sp>
      <p:sp>
        <p:nvSpPr>
          <p:cNvPr id="140" name="Straight Connector 5"/>
          <p:cNvSpPr/>
          <p:nvPr/>
        </p:nvSpPr>
        <p:spPr>
          <a:xfrm>
            <a:off x="2374900" y="1576387"/>
            <a:ext cx="6346826" cy="1"/>
          </a:xfrm>
          <a:prstGeom prst="line">
            <a:avLst/>
          </a:prstGeom>
          <a:ln w="25400">
            <a:solidFill>
              <a:srgbClr val="7B3408"/>
            </a:solidFill>
            <a:miter/>
          </a:ln>
        </p:spPr>
        <p:txBody>
          <a:bodyPr lIns="45719" rIns="45719"/>
          <a:lstStyle/>
          <a:p>
            <a:pPr/>
          </a:p>
        </p:txBody>
      </p:sp>
      <p:sp>
        <p:nvSpPr>
          <p:cNvPr id="141" name="RVR…"/>
          <p:cNvSpPr txBox="1"/>
          <p:nvPr/>
        </p:nvSpPr>
        <p:spPr>
          <a:xfrm>
            <a:off x="1593850" y="2380964"/>
            <a:ext cx="4300538" cy="401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2600"/>
              </a:spcBef>
              <a:defRPr sz="2400">
                <a:latin typeface="Cambria"/>
                <a:ea typeface="Cambria"/>
                <a:cs typeface="Cambria"/>
                <a:sym typeface="Cambria"/>
              </a:defRPr>
            </a:pPr>
            <a:r>
              <a:t>RVR</a:t>
            </a:r>
            <a:endParaRPr sz="2300">
              <a:latin typeface="Times Roman"/>
              <a:ea typeface="Times Roman"/>
              <a:cs typeface="Times Roman"/>
              <a:sym typeface="Times Roman"/>
            </a:endParaRPr>
          </a:p>
          <a:p>
            <a:pPr defTabSz="368045">
              <a:defRPr b="1" sz="2400">
                <a:latin typeface="Cambria"/>
                <a:ea typeface="Cambria"/>
                <a:cs typeface="Cambria"/>
                <a:sym typeface="Cambria"/>
              </a:defRPr>
            </a:pPr>
          </a:p>
          <a:p>
            <a:pPr defTabSz="368045">
              <a:defRPr sz="2400">
                <a:latin typeface="Cambria"/>
                <a:ea typeface="Cambria"/>
                <a:cs typeface="Cambria"/>
                <a:sym typeface="Cambria"/>
              </a:defRPr>
            </a:pPr>
            <a:r>
              <a:t>30 Y, apartándose de él, se dirigió a otros y les preguntó de igual manera; y el pueblo le dio la misma respuesta de antes.</a:t>
            </a:r>
            <a:br/>
          </a:p>
          <a:p>
            <a:pPr defTabSz="368045">
              <a:defRPr sz="2400">
                <a:latin typeface="Cambria"/>
                <a:ea typeface="Cambria"/>
                <a:cs typeface="Cambria"/>
                <a:sym typeface="Cambria"/>
              </a:defRPr>
            </a:pPr>
            <a:r>
              <a:t>31 Fueron oídas las palabras que había dicho David, y se lo contaron a Saúl, que lo hizo venir. </a:t>
            </a:r>
          </a:p>
        </p:txBody>
      </p:sp>
      <p:sp>
        <p:nvSpPr>
          <p:cNvPr id="142" name="VP…"/>
          <p:cNvSpPr txBox="1"/>
          <p:nvPr/>
        </p:nvSpPr>
        <p:spPr>
          <a:xfrm>
            <a:off x="6422326" y="2259673"/>
            <a:ext cx="4602862" cy="36220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endParaRPr sz="2300">
              <a:latin typeface="Times Roman"/>
              <a:ea typeface="Times Roman"/>
              <a:cs typeface="Times Roman"/>
              <a:sym typeface="Times Roman"/>
            </a:endParaRPr>
          </a:p>
          <a:p>
            <a:pPr defTabSz="368045">
              <a:lnSpc>
                <a:spcPct val="110000"/>
              </a:lnSpc>
              <a:defRPr sz="2400">
                <a:latin typeface="Cambria"/>
                <a:ea typeface="Cambria"/>
                <a:cs typeface="Cambria"/>
                <a:sym typeface="Cambria"/>
              </a:defRPr>
            </a:pPr>
          </a:p>
          <a:p>
            <a:pPr defTabSz="368045">
              <a:lnSpc>
                <a:spcPct val="110000"/>
              </a:lnSpc>
              <a:defRPr sz="2400">
                <a:latin typeface="Cambria"/>
                <a:ea typeface="Cambria"/>
                <a:cs typeface="Cambria"/>
                <a:sym typeface="Cambria"/>
              </a:defRPr>
            </a:pPr>
            <a:r>
              <a:t>30 Luego se apartó de su hermano, y al preguntarle a otro, recibió la misma respuesta.</a:t>
            </a:r>
            <a:br/>
          </a:p>
          <a:p>
            <a:pPr defTabSz="368045">
              <a:lnSpc>
                <a:spcPct val="110000"/>
              </a:lnSpc>
              <a:defRPr sz="2400">
                <a:latin typeface="Cambria"/>
                <a:ea typeface="Cambria"/>
                <a:cs typeface="Cambria"/>
                <a:sym typeface="Cambria"/>
              </a:defRPr>
            </a:pPr>
            <a:r>
              <a:t>31 Algunos que oyeron a David preguntar, fueron a contárselo a Saúl, y éste lo mandó llamar. </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37">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1 Samuel 17.32-33</a:t>
            </a:r>
          </a:p>
        </p:txBody>
      </p:sp>
      <p:sp>
        <p:nvSpPr>
          <p:cNvPr id="147" name="Straight Connector 5"/>
          <p:cNvSpPr/>
          <p:nvPr/>
        </p:nvSpPr>
        <p:spPr>
          <a:xfrm>
            <a:off x="2374900" y="1576387"/>
            <a:ext cx="6346826" cy="1"/>
          </a:xfrm>
          <a:prstGeom prst="line">
            <a:avLst/>
          </a:prstGeom>
          <a:ln w="25400">
            <a:solidFill>
              <a:srgbClr val="7B3408"/>
            </a:solidFill>
            <a:miter/>
          </a:ln>
        </p:spPr>
        <p:txBody>
          <a:bodyPr lIns="45719" rIns="45719"/>
          <a:lstStyle/>
          <a:p>
            <a:pPr/>
          </a:p>
        </p:txBody>
      </p:sp>
      <p:sp>
        <p:nvSpPr>
          <p:cNvPr id="148" name="RVR…"/>
          <p:cNvSpPr txBox="1"/>
          <p:nvPr/>
        </p:nvSpPr>
        <p:spPr>
          <a:xfrm>
            <a:off x="1593850" y="1928502"/>
            <a:ext cx="4300538"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2600"/>
              </a:spcBef>
              <a:defRPr sz="2200">
                <a:latin typeface="Cambria"/>
                <a:ea typeface="Cambria"/>
                <a:cs typeface="Cambria"/>
                <a:sym typeface="Cambria"/>
              </a:defRPr>
            </a:pPr>
            <a:r>
              <a:t>RVR</a:t>
            </a:r>
            <a:endParaRPr sz="2300">
              <a:latin typeface="Times Roman"/>
              <a:ea typeface="Times Roman"/>
              <a:cs typeface="Times Roman"/>
              <a:sym typeface="Times Roman"/>
            </a:endParaRPr>
          </a:p>
          <a:p>
            <a:pPr defTabSz="368045">
              <a:defRPr b="1" sz="2200">
                <a:latin typeface="Cambria"/>
                <a:ea typeface="Cambria"/>
                <a:cs typeface="Cambria"/>
                <a:sym typeface="Cambria"/>
              </a:defRPr>
            </a:pPr>
          </a:p>
          <a:p>
            <a:pPr defTabSz="368045">
              <a:defRPr sz="2200">
                <a:latin typeface="Cambria"/>
                <a:ea typeface="Cambria"/>
                <a:cs typeface="Cambria"/>
                <a:sym typeface="Cambria"/>
              </a:defRPr>
            </a:pPr>
            <a:r>
              <a:t>32 Dijo David a Saúl: —Que nadie se desanime a causa de ése; tu siervo irá y peleará contra este filisteo.</a:t>
            </a:r>
            <a:br/>
          </a:p>
          <a:p>
            <a:pPr defTabSz="368045">
              <a:defRPr sz="2200">
                <a:latin typeface="Cambria"/>
                <a:ea typeface="Cambria"/>
                <a:cs typeface="Cambria"/>
                <a:sym typeface="Cambria"/>
              </a:defRPr>
            </a:pPr>
            <a:r>
              <a:t>33 Dijo Saúl a David: —Tú no podrás ir contra aquel filisteo, y pelear con él, porque eres un</a:t>
            </a:r>
            <a:br/>
            <a:r>
              <a:t>muchacho, mientras que él es un hombre de guerra desde su juventud. </a:t>
            </a:r>
          </a:p>
        </p:txBody>
      </p:sp>
      <p:sp>
        <p:nvSpPr>
          <p:cNvPr id="149" name="VP…"/>
          <p:cNvSpPr txBox="1"/>
          <p:nvPr/>
        </p:nvSpPr>
        <p:spPr>
          <a:xfrm>
            <a:off x="6422326" y="1698077"/>
            <a:ext cx="4602862" cy="5186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endParaRPr sz="2300">
              <a:latin typeface="Times Roman"/>
              <a:ea typeface="Times Roman"/>
              <a:cs typeface="Times Roman"/>
              <a:sym typeface="Times Roman"/>
            </a:endParaRPr>
          </a:p>
          <a:p>
            <a:pPr defTabSz="368045">
              <a:lnSpc>
                <a:spcPct val="110000"/>
              </a:lnSpc>
              <a:defRPr sz="2200">
                <a:latin typeface="Cambria"/>
                <a:ea typeface="Cambria"/>
                <a:cs typeface="Cambria"/>
                <a:sym typeface="Cambria"/>
              </a:defRPr>
            </a:pPr>
          </a:p>
          <a:p>
            <a:pPr defTabSz="368045">
              <a:lnSpc>
                <a:spcPct val="110000"/>
              </a:lnSpc>
              <a:defRPr sz="2200">
                <a:latin typeface="Cambria"/>
                <a:ea typeface="Cambria"/>
                <a:cs typeface="Cambria"/>
                <a:sym typeface="Cambria"/>
              </a:defRPr>
            </a:pPr>
            <a:r>
              <a:t>32 Entonces David le dijo a Saúl:</a:t>
            </a:r>
            <a:br/>
            <a:r>
              <a:t>—Nadie debe desanimarse por</a:t>
            </a:r>
            <a:br/>
            <a:r>
              <a:t>culpa de ese filisteo, porque yo, un</a:t>
            </a:r>
            <a:br/>
            <a:r>
              <a:t>servidor de Su Majestad, iré a pelear contra él.</a:t>
            </a:r>
            <a:br/>
          </a:p>
          <a:p>
            <a:pPr defTabSz="368045">
              <a:lnSpc>
                <a:spcPct val="110000"/>
              </a:lnSpc>
              <a:defRPr sz="2200">
                <a:latin typeface="Cambria"/>
                <a:ea typeface="Cambria"/>
                <a:cs typeface="Cambria"/>
                <a:sym typeface="Cambria"/>
              </a:defRPr>
            </a:pPr>
            <a:r>
              <a:t>33 —No puedes ir tú solo a luchar</a:t>
            </a:r>
            <a:br/>
            <a:r>
              <a:t>contra ese filisteo —contestó Saúl—, porque aún eres muy joven; en cambio, él ha sido hombre de guerra desde su juventud. </a:t>
            </a:r>
            <a:b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8"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