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notesMasterIdLst>
    <p:notesMasterId r:id="rId16"/>
  </p:notesMasterIdLst>
  <p:handoutMasterIdLst>
    <p:handoutMasterId r:id="rId17"/>
  </p:handoutMasterIdLst>
  <p:sldIdLst>
    <p:sldId id="256" r:id="rId2"/>
    <p:sldId id="257" r:id="rId3"/>
    <p:sldId id="282" r:id="rId4"/>
    <p:sldId id="259" r:id="rId5"/>
    <p:sldId id="268" r:id="rId6"/>
    <p:sldId id="264" r:id="rId7"/>
    <p:sldId id="269" r:id="rId8"/>
    <p:sldId id="270" r:id="rId9"/>
    <p:sldId id="271" r:id="rId10"/>
    <p:sldId id="272" r:id="rId11"/>
    <p:sldId id="283" r:id="rId12"/>
    <p:sldId id="261" r:id="rId13"/>
    <p:sldId id="281" r:id="rId14"/>
    <p:sldId id="262" r:id="rId1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57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11" autoAdjust="0"/>
    <p:restoredTop sz="94692" autoAdjust="0"/>
  </p:normalViewPr>
  <p:slideViewPr>
    <p:cSldViewPr snapToGrid="0" snapToObjects="1">
      <p:cViewPr varScale="1">
        <p:scale>
          <a:sx n="60" d="100"/>
          <a:sy n="60" d="100"/>
        </p:scale>
        <p:origin x="-102" y="-6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1E3FD992-0E97-2345-96F8-0BAE71CC81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 xmlns:a16="http://schemas.microsoft.com/office/drawing/2014/main" id="{C15AB39F-3C25-9348-A9D0-6963BCA11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CF85344-9BC3-444F-83EF-D3D40702FE44}" type="datetimeFigureOut">
              <a:rPr lang="en-US"/>
              <a:pPr>
                <a:defRPr/>
              </a:pPr>
              <a:t>3/2/2021</a:t>
            </a:fld>
            <a:endParaRPr lang="en-US"/>
          </a:p>
        </p:txBody>
      </p:sp>
      <p:sp>
        <p:nvSpPr>
          <p:cNvPr id="4" name="Footer Placeholder 3">
            <a:extLst>
              <a:ext uri="{FF2B5EF4-FFF2-40B4-BE49-F238E27FC236}">
                <a16:creationId xmlns="" xmlns:a16="http://schemas.microsoft.com/office/drawing/2014/main" id="{66B0A51A-ABE8-284B-A7E5-DAEF57980C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 xmlns:a16="http://schemas.microsoft.com/office/drawing/2014/main" id="{690A5CEC-AAD3-7841-A814-729F5C02973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802ED90-DF3E-46E1-85D4-E41E35BC558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18A5426C-9C72-4A42-A516-8A40F146F4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 xmlns:a16="http://schemas.microsoft.com/office/drawing/2014/main" id="{C9D5085D-52EB-1F4E-B72F-F5E87954EB9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5CA7558-94FF-4D11-BB53-150ECB168E5B}" type="datetimeFigureOut">
              <a:rPr lang="en-US"/>
              <a:pPr>
                <a:defRPr/>
              </a:pPr>
              <a:t>3/2/2021</a:t>
            </a:fld>
            <a:endParaRPr lang="en-US"/>
          </a:p>
        </p:txBody>
      </p:sp>
      <p:sp>
        <p:nvSpPr>
          <p:cNvPr id="4" name="Slide Image Placeholder 3">
            <a:extLst>
              <a:ext uri="{FF2B5EF4-FFF2-40B4-BE49-F238E27FC236}">
                <a16:creationId xmlns="" xmlns:a16="http://schemas.microsoft.com/office/drawing/2014/main" id="{EB4BF96A-691A-0345-ADF7-A6D647C860B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 xmlns:a16="http://schemas.microsoft.com/office/drawing/2014/main" id="{D2CEA24F-465A-F046-A260-DA4E4F7F785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 xmlns:a16="http://schemas.microsoft.com/office/drawing/2014/main" id="{9E714E0F-60D3-3249-B99D-BC7B70DA1A0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 xmlns:a16="http://schemas.microsoft.com/office/drawing/2014/main" id="{38A4183D-8632-054B-B348-F12557E2076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BCE7A69-C0DC-4FFF-8276-9F8DB279B15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741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1" name="Slide Number Placeholder 3"/>
          <p:cNvSpPr>
            <a:spLocks noGrp="1" noChangeArrowheads="1"/>
          </p:cNvSpPr>
          <p:nvPr>
            <p:ph type="sldNum" sz="quarter" idx="5"/>
          </p:nvPr>
        </p:nvSpPr>
        <p:spPr bwMode="auto">
          <a:noFill/>
          <a:ln>
            <a:miter lim="800000"/>
            <a:headEnd/>
            <a:tailEnd/>
          </a:ln>
        </p:spPr>
        <p:txBody>
          <a:bodyPr/>
          <a:lstStyle/>
          <a:p>
            <a:fld id="{DABA2B3B-370D-40EE-B62D-48F130D4D7DE}"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993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39" name="Slide Number Placeholder 3"/>
          <p:cNvSpPr>
            <a:spLocks noGrp="1" noChangeArrowheads="1"/>
          </p:cNvSpPr>
          <p:nvPr>
            <p:ph type="sldNum" sz="quarter" idx="5"/>
          </p:nvPr>
        </p:nvSpPr>
        <p:spPr bwMode="auto">
          <a:noFill/>
          <a:ln>
            <a:miter lim="800000"/>
            <a:headEnd/>
            <a:tailEnd/>
          </a:ln>
        </p:spPr>
        <p:txBody>
          <a:bodyPr/>
          <a:lstStyle/>
          <a:p>
            <a:fld id="{965E5C3A-7236-4A82-B4DB-BE82D30FE578}" type="slidenum">
              <a:rPr lang="en-US" altLang="en-US"/>
              <a:pPr/>
              <a:t>14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741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1" name="Slide Number Placeholder 3"/>
          <p:cNvSpPr>
            <a:spLocks noGrp="1" noChangeArrowheads="1"/>
          </p:cNvSpPr>
          <p:nvPr>
            <p:ph type="sldNum" sz="quarter" idx="5"/>
          </p:nvPr>
        </p:nvSpPr>
        <p:spPr bwMode="auto">
          <a:noFill/>
          <a:ln>
            <a:miter lim="800000"/>
            <a:headEnd/>
            <a:tailEnd/>
          </a:ln>
        </p:spPr>
        <p:txBody>
          <a:bodyPr/>
          <a:lstStyle/>
          <a:p>
            <a:fld id="{DABA2B3B-370D-40EE-B62D-48F130D4D7DE}"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945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59" name="Slide Number Placeholder 3"/>
          <p:cNvSpPr>
            <a:spLocks noGrp="1" noChangeArrowheads="1"/>
          </p:cNvSpPr>
          <p:nvPr>
            <p:ph type="sldNum" sz="quarter" idx="5"/>
          </p:nvPr>
        </p:nvSpPr>
        <p:spPr bwMode="auto">
          <a:noFill/>
          <a:ln>
            <a:miter lim="800000"/>
            <a:headEnd/>
            <a:tailEnd/>
          </a:ln>
        </p:spPr>
        <p:txBody>
          <a:bodyPr/>
          <a:lstStyle/>
          <a:p>
            <a:fld id="{0C520C67-7AB3-448B-BA9B-03FDAA1C9403}"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150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7" name="Slide Number Placeholder 3"/>
          <p:cNvSpPr>
            <a:spLocks noGrp="1" noChangeArrowheads="1"/>
          </p:cNvSpPr>
          <p:nvPr>
            <p:ph type="sldNum" sz="quarter" idx="5"/>
          </p:nvPr>
        </p:nvSpPr>
        <p:spPr bwMode="auto">
          <a:noFill/>
          <a:ln>
            <a:miter lim="800000"/>
            <a:headEnd/>
            <a:tailEnd/>
          </a:ln>
        </p:spPr>
        <p:txBody>
          <a:bodyPr/>
          <a:lstStyle/>
          <a:p>
            <a:fld id="{5B05E1EF-01EF-4D35-9AF1-871BD1CA6553}"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765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1" name="Slide Number Placeholder 3"/>
          <p:cNvSpPr>
            <a:spLocks noGrp="1" noChangeArrowheads="1"/>
          </p:cNvSpPr>
          <p:nvPr>
            <p:ph type="sldNum" sz="quarter" idx="5"/>
          </p:nvPr>
        </p:nvSpPr>
        <p:spPr bwMode="auto">
          <a:noFill/>
          <a:ln>
            <a:miter lim="800000"/>
            <a:headEnd/>
            <a:tailEnd/>
          </a:ln>
        </p:spPr>
        <p:txBody>
          <a:bodyPr/>
          <a:lstStyle/>
          <a:p>
            <a:fld id="{453BE56E-04E4-459D-A6CA-C369C053CBCE}"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969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699" name="Slide Number Placeholder 3"/>
          <p:cNvSpPr>
            <a:spLocks noGrp="1" noChangeArrowheads="1"/>
          </p:cNvSpPr>
          <p:nvPr>
            <p:ph type="sldNum" sz="quarter" idx="5"/>
          </p:nvPr>
        </p:nvSpPr>
        <p:spPr bwMode="auto">
          <a:noFill/>
          <a:ln>
            <a:miter lim="800000"/>
            <a:headEnd/>
            <a:tailEnd/>
          </a:ln>
        </p:spPr>
        <p:txBody>
          <a:bodyPr/>
          <a:lstStyle/>
          <a:p>
            <a:fld id="{8B87BBCA-CC59-433E-8C41-AF79E310F6B4}"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C074D0EC-CE60-457F-BA15-D75300959BEB}" type="datetimeFigureOut">
              <a:rPr lang="en-US"/>
              <a:pPr>
                <a:defRPr/>
              </a:pPr>
              <a:t>3/2/2021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3E683BDC-3018-4D75-8050-E3D476A9E6A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C838DDB8-4570-46EB-96B8-A8AA3DF84E9F}" type="datetimeFigureOut">
              <a:rPr lang="en-US"/>
              <a:pPr>
                <a:defRPr/>
              </a:pPr>
              <a:t>3/2/2021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8DF75800-9CA8-4EEC-A7DC-A1B39A2BE32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6846DD63-A282-40AA-AE98-2F1746EC1938}" type="datetimeFigureOut">
              <a:rPr lang="en-US"/>
              <a:pPr>
                <a:defRPr/>
              </a:pPr>
              <a:t>3/2/2021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9A34373A-E48C-4068-8286-7B14C2D2FD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A5C67EC9-2DC9-42DC-A7F3-A59A2BA81BDB}" type="datetimeFigureOut">
              <a:rPr lang="en-US"/>
              <a:pPr>
                <a:defRPr/>
              </a:pPr>
              <a:t>3/2/2021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7EEB05C1-AC89-41D7-81ED-71C4C8DFB40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21200D70-9661-41A0-8D7A-A669A6AF411B}" type="datetimeFigureOut">
              <a:rPr lang="en-US"/>
              <a:pPr>
                <a:defRPr/>
              </a:pPr>
              <a:t>3/2/2021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1E7811A2-6DC2-44AE-86C3-55C9FF5AAC0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FFE3CDA7-7D2D-41D8-B6E2-298EDDDE11DD}" type="datetimeFigureOut">
              <a:rPr lang="en-US"/>
              <a:pPr>
                <a:defRPr/>
              </a:pPr>
              <a:t>3/2/2021</a:t>
            </a:fld>
            <a:endParaRPr lang="en-US"/>
          </a:p>
        </p:txBody>
      </p:sp>
      <p:sp>
        <p:nvSpPr>
          <p:cNvPr id="6"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39781781-B010-4849-9C44-88A4B238401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F038D7DC-F50A-4C3E-819E-95C112E7F064}" type="datetimeFigureOut">
              <a:rPr lang="en-US"/>
              <a:pPr>
                <a:defRPr/>
              </a:pPr>
              <a:t>3/2/2021</a:t>
            </a:fld>
            <a:endParaRPr lang="en-US"/>
          </a:p>
        </p:txBody>
      </p:sp>
      <p:sp>
        <p:nvSpPr>
          <p:cNvPr id="8"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048DBFEE-C250-43E9-A1FB-90EF0D3C734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4B50949B-BF7E-4CE4-90BB-9F3B349812D5}" type="datetimeFigureOut">
              <a:rPr lang="en-US"/>
              <a:pPr>
                <a:defRPr/>
              </a:pPr>
              <a:t>3/2/2021</a:t>
            </a:fld>
            <a:endParaRPr lang="en-US"/>
          </a:p>
        </p:txBody>
      </p:sp>
      <p:sp>
        <p:nvSpPr>
          <p:cNvPr id="4"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D3E90406-4792-4143-BE68-308807E59A1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B2B6B1EC-C46D-4FDA-8619-EB726A8D23DD}" type="datetimeFigureOut">
              <a:rPr lang="en-US"/>
              <a:pPr>
                <a:defRPr/>
              </a:pPr>
              <a:t>3/2/2021</a:t>
            </a:fld>
            <a:endParaRPr lang="en-US"/>
          </a:p>
        </p:txBody>
      </p:sp>
      <p:sp>
        <p:nvSpPr>
          <p:cNvPr id="3"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F8BD0293-19F7-4D35-8573-BDE644AB93C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298ADA4E-3F8C-40DD-BF9A-807DB59AC74C}" type="datetimeFigureOut">
              <a:rPr lang="en-US"/>
              <a:pPr>
                <a:defRPr/>
              </a:pPr>
              <a:t>3/2/2021</a:t>
            </a:fld>
            <a:endParaRPr lang="en-US"/>
          </a:p>
        </p:txBody>
      </p:sp>
      <p:sp>
        <p:nvSpPr>
          <p:cNvPr id="6"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8559790E-0EBC-4C06-AF59-ABB755A159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 xmlns:a16="http://schemas.microsoft.com/office/drawing/2014/main" id="{E0FCEC81-1E5C-B140-B92F-73897CAF832E}"/>
              </a:ext>
            </a:extLst>
          </p:cNvPr>
          <p:cNvSpPr>
            <a:spLocks noGrp="1"/>
          </p:cNvSpPr>
          <p:nvPr>
            <p:ph type="dt" sz="half" idx="10"/>
          </p:nvPr>
        </p:nvSpPr>
        <p:spPr/>
        <p:txBody>
          <a:bodyPr/>
          <a:lstStyle>
            <a:lvl1pPr>
              <a:defRPr/>
            </a:lvl1pPr>
          </a:lstStyle>
          <a:p>
            <a:pPr>
              <a:defRPr/>
            </a:pPr>
            <a:fld id="{E7DBF55E-6085-4908-A4A9-B876F767D3E5}" type="datetimeFigureOut">
              <a:rPr lang="en-US"/>
              <a:pPr>
                <a:defRPr/>
              </a:pPr>
              <a:t>3/2/2021</a:t>
            </a:fld>
            <a:endParaRPr lang="en-US"/>
          </a:p>
        </p:txBody>
      </p:sp>
      <p:sp>
        <p:nvSpPr>
          <p:cNvPr id="6" name="Footer Placeholder 4">
            <a:extLst>
              <a:ext uri="{FF2B5EF4-FFF2-40B4-BE49-F238E27FC236}">
                <a16:creationId xmlns="" xmlns:a16="http://schemas.microsoft.com/office/drawing/2014/main"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4816F660-CA02-4045-BCE8-1B06ED895D12}"/>
              </a:ext>
            </a:extLst>
          </p:cNvPr>
          <p:cNvSpPr>
            <a:spLocks noGrp="1"/>
          </p:cNvSpPr>
          <p:nvPr>
            <p:ph type="sldNum" sz="quarter" idx="12"/>
          </p:nvPr>
        </p:nvSpPr>
        <p:spPr/>
        <p:txBody>
          <a:bodyPr/>
          <a:lstStyle>
            <a:lvl1pPr>
              <a:defRPr/>
            </a:lvl1pPr>
          </a:lstStyle>
          <a:p>
            <a:fld id="{84C4AEEC-B453-494B-B487-F86029AB098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 xmlns:a16="http://schemas.microsoft.com/office/drawing/2014/main" id="{E0FCEC81-1E5C-B140-B92F-73897CAF8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C3BFB2-21CA-471A-90A3-82904F7BDEAF}" type="datetimeFigureOut">
              <a:rPr lang="en-US"/>
              <a:pPr>
                <a:defRPr/>
              </a:pPr>
              <a:t>3/2/2021</a:t>
            </a:fld>
            <a:endParaRPr lang="en-US"/>
          </a:p>
        </p:txBody>
      </p:sp>
      <p:sp>
        <p:nvSpPr>
          <p:cNvPr id="5" name="Footer Placeholder 4">
            <a:extLst>
              <a:ext uri="{FF2B5EF4-FFF2-40B4-BE49-F238E27FC236}">
                <a16:creationId xmlns="" xmlns:a16="http://schemas.microsoft.com/office/drawing/2014/main" id="{BFDA8A1C-F4DF-264E-AFB4-6594AFF261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4816F660-CA02-4045-BCE8-1B06ED895D1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9F7DE92-BF22-40C6-A759-C6C317F079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2pPr>
      <a:lvl3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3pPr>
      <a:lvl4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4pPr>
      <a:lvl5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48B18C0-1B24-BD4B-82F9-6128FD460EEF}"/>
              </a:ext>
            </a:extLst>
          </p:cNvPr>
          <p:cNvPicPr>
            <a:picLocks noChangeAspect="1"/>
          </p:cNvPicPr>
          <p:nvPr/>
        </p:nvPicPr>
        <p:blipFill>
          <a:blip r:embed="rId2">
            <a:alphaModFix amt="50000"/>
          </a:blip>
          <a:stretch>
            <a:fillRect/>
          </a:stretch>
        </p:blipFill>
        <p:spPr>
          <a:xfrm>
            <a:off x="-26894" y="760479"/>
            <a:ext cx="12279086" cy="6858000"/>
          </a:xfrm>
          <a:prstGeom prst="rect">
            <a:avLst/>
          </a:prstGeom>
        </p:spPr>
      </p:pic>
      <p:sp>
        <p:nvSpPr>
          <p:cNvPr id="15363" name="Title 1">
            <a:extLst>
              <a:ext uri="{FF2B5EF4-FFF2-40B4-BE49-F238E27FC236}">
                <a16:creationId xmlns="" xmlns:a16="http://schemas.microsoft.com/office/drawing/2014/main" id="{1BA23706-B7D4-4C4C-B890-8B973FDBBE18}"/>
              </a:ext>
            </a:extLst>
          </p:cNvPr>
          <p:cNvSpPr>
            <a:spLocks noGrp="1" noChangeArrowheads="1"/>
          </p:cNvSpPr>
          <p:nvPr>
            <p:ph type="ctrTitle"/>
          </p:nvPr>
        </p:nvSpPr>
        <p:spPr>
          <a:xfrm>
            <a:off x="446088" y="555171"/>
            <a:ext cx="5886450" cy="2096341"/>
          </a:xfrm>
        </p:spPr>
        <p:txBody>
          <a:bodyPr/>
          <a:lstStyle/>
          <a:p>
            <a:pPr algn="l" eaLnBrk="1" hangingPunct="1">
              <a:defRPr/>
            </a:pPr>
            <a:r>
              <a:rPr lang="en-US" altLang="en-US" sz="4800" b="1" dirty="0" err="1">
                <a:solidFill>
                  <a:srgbClr val="F9570F"/>
                </a:solidFill>
                <a:latin typeface="Futura PT Heavy" panose="020B0602020204020303" pitchFamily="34" charset="-79"/>
              </a:rPr>
              <a:t>Lección</a:t>
            </a:r>
            <a:r>
              <a:rPr lang="en-US" altLang="en-US" sz="4800" b="1" dirty="0">
                <a:solidFill>
                  <a:srgbClr val="F9570F"/>
                </a:solidFill>
                <a:latin typeface="Futura PT Heavy" panose="020B0602020204020303" pitchFamily="34" charset="-79"/>
              </a:rPr>
              <a:t> </a:t>
            </a:r>
            <a:r>
              <a:rPr lang="en-US" altLang="en-US" sz="4800" b="1" dirty="0" smtClean="0">
                <a:solidFill>
                  <a:srgbClr val="F9570F"/>
                </a:solidFill>
                <a:latin typeface="Futura PT Heavy" panose="020B0602020204020303" pitchFamily="34" charset="-79"/>
              </a:rPr>
              <a:t>4</a:t>
            </a:r>
            <a:r>
              <a:rPr lang="en-US" altLang="en-US" sz="5400" dirty="0">
                <a:solidFill>
                  <a:schemeClr val="accent2">
                    <a:lumMod val="50000"/>
                  </a:schemeClr>
                </a:solidFill>
                <a:latin typeface="Futura PT Medium" panose="020B0602020204020303" pitchFamily="34" charset="-79"/>
              </a:rPr>
              <a:t/>
            </a:r>
            <a:br>
              <a:rPr lang="en-US" altLang="en-US" sz="5400" dirty="0">
                <a:solidFill>
                  <a:schemeClr val="accent2">
                    <a:lumMod val="50000"/>
                  </a:schemeClr>
                </a:solidFill>
                <a:latin typeface="Futura PT Medium" panose="020B0602020204020303" pitchFamily="34" charset="-79"/>
              </a:rPr>
            </a:br>
            <a:r>
              <a:rPr lang="en-US" altLang="en-US" sz="4400" b="1" dirty="0" smtClean="0">
                <a:solidFill>
                  <a:schemeClr val="accent6"/>
                </a:solidFill>
                <a:latin typeface="Futura PT Medium" panose="020B0602020204020303" pitchFamily="34" charset="-79"/>
              </a:rPr>
              <a:t>SOMOS FORTALECIDOS </a:t>
            </a:r>
            <a:endParaRPr lang="en-US" altLang="en-US" sz="4400" b="1" dirty="0">
              <a:solidFill>
                <a:schemeClr val="accent6"/>
              </a:solidFill>
              <a:latin typeface="Futura PT Medium" panose="020B0602020204020303" pitchFamily="34" charset="-79"/>
            </a:endParaRPr>
          </a:p>
        </p:txBody>
      </p:sp>
      <p:sp>
        <p:nvSpPr>
          <p:cNvPr id="15364" name="Subtitle 2">
            <a:extLst>
              <a:ext uri="{FF2B5EF4-FFF2-40B4-BE49-F238E27FC236}">
                <a16:creationId xmlns="" xmlns:a16="http://schemas.microsoft.com/office/drawing/2014/main" id="{5CDFC27A-1D30-404A-9DBB-4F70D9B9A839}"/>
              </a:ext>
            </a:extLst>
          </p:cNvPr>
          <p:cNvSpPr>
            <a:spLocks noGrp="1" noChangeArrowheads="1"/>
          </p:cNvSpPr>
          <p:nvPr>
            <p:ph type="subTitle" idx="1"/>
          </p:nvPr>
        </p:nvSpPr>
        <p:spPr>
          <a:xfrm>
            <a:off x="446088" y="2651512"/>
            <a:ext cx="4443412" cy="442913"/>
          </a:xfrm>
        </p:spPr>
        <p:txBody>
          <a:bodyPr/>
          <a:lstStyle/>
          <a:p>
            <a:pPr algn="l" eaLnBrk="1" hangingPunct="1">
              <a:defRPr/>
            </a:pPr>
            <a:r>
              <a:rPr lang="en-US" altLang="en-US" sz="2800" i="1" dirty="0" smtClean="0">
                <a:solidFill>
                  <a:schemeClr val="bg2">
                    <a:lumMod val="50000"/>
                  </a:schemeClr>
                </a:solidFill>
                <a:latin typeface="Futura PT Medium Oblique" panose="020B0502020204020303" pitchFamily="34" charset="77"/>
              </a:rPr>
              <a:t>Lucas 9.51-62 </a:t>
            </a:r>
            <a:endParaRPr lang="en-US" altLang="en-US" sz="2800" i="1" dirty="0">
              <a:solidFill>
                <a:schemeClr val="bg2">
                  <a:lumMod val="50000"/>
                </a:schemeClr>
              </a:solidFill>
              <a:latin typeface="Futura PT Medium Oblique" panose="020B0502020204020303" pitchFamily="34" charset="77"/>
            </a:endParaRPr>
          </a:p>
        </p:txBody>
      </p:sp>
      <p:sp>
        <p:nvSpPr>
          <p:cNvPr id="4" name="TextBox 3">
            <a:extLst>
              <a:ext uri="{FF2B5EF4-FFF2-40B4-BE49-F238E27FC236}">
                <a16:creationId xmlns="" xmlns:a16="http://schemas.microsoft.com/office/drawing/2014/main" id="{80564458-F142-5545-8EE2-AC60A6F341B5}"/>
              </a:ext>
            </a:extLst>
          </p:cNvPr>
          <p:cNvSpPr txBox="1"/>
          <p:nvPr/>
        </p:nvSpPr>
        <p:spPr>
          <a:xfrm>
            <a:off x="9348788" y="6375400"/>
            <a:ext cx="2033587" cy="300038"/>
          </a:xfrm>
          <a:prstGeom prst="rect">
            <a:avLst/>
          </a:prstGeom>
          <a:noFill/>
        </p:spPr>
        <p:txBody>
          <a:bodyPr>
            <a:spAutoFit/>
          </a:bodyPr>
          <a:lstStyle/>
          <a:p>
            <a:pPr eaLnBrk="1" fontAlgn="auto" hangingPunct="1">
              <a:spcBef>
                <a:spcPts val="0"/>
              </a:spcBef>
              <a:spcAft>
                <a:spcPts val="0"/>
              </a:spcAft>
              <a:defRPr/>
            </a:pPr>
            <a:r>
              <a:rPr lang="en-US" sz="1350" dirty="0" err="1">
                <a:solidFill>
                  <a:schemeClr val="bg1"/>
                </a:solidFill>
                <a:latin typeface="Futura PT Medium" panose="020B0502020204020303" pitchFamily="34" charset="77"/>
              </a:rPr>
              <a:t>Edición</a:t>
            </a:r>
            <a:r>
              <a:rPr lang="en-US" sz="1350" dirty="0">
                <a:solidFill>
                  <a:schemeClr val="bg1"/>
                </a:solidFill>
                <a:latin typeface="Futura PT Medium" panose="020B0502020204020303" pitchFamily="34" charset="77"/>
              </a:rPr>
              <a:t> Especial </a:t>
            </a:r>
            <a:r>
              <a:rPr lang="en-US" sz="1350" dirty="0" smtClean="0">
                <a:solidFill>
                  <a:schemeClr val="bg1"/>
                </a:solidFill>
                <a:latin typeface="Futura PT Medium" panose="020B0502020204020303" pitchFamily="34" charset="77"/>
              </a:rPr>
              <a:t>2021</a:t>
            </a:r>
            <a:endParaRPr lang="en-US" sz="1350" dirty="0">
              <a:solidFill>
                <a:schemeClr val="bg1"/>
              </a:solidFill>
              <a:latin typeface="Futura PT Medium" panose="020B0502020204020303" pitchFamily="34" charset="77"/>
            </a:endParaRPr>
          </a:p>
        </p:txBody>
      </p:sp>
      <p:sp>
        <p:nvSpPr>
          <p:cNvPr id="6" name="TextBox 5">
            <a:extLst>
              <a:ext uri="{FF2B5EF4-FFF2-40B4-BE49-F238E27FC236}">
                <a16:creationId xmlns="" xmlns:a16="http://schemas.microsoft.com/office/drawing/2014/main" id="{E0F823DA-E901-CB4B-88DD-4B7981B35EC3}"/>
              </a:ext>
            </a:extLst>
          </p:cNvPr>
          <p:cNvSpPr txBox="1"/>
          <p:nvPr/>
        </p:nvSpPr>
        <p:spPr>
          <a:xfrm>
            <a:off x="446087" y="3343228"/>
            <a:ext cx="6191195" cy="1323439"/>
          </a:xfrm>
          <a:prstGeom prst="rect">
            <a:avLst/>
          </a:prstGeom>
          <a:noFill/>
        </p:spPr>
        <p:txBody>
          <a:bodyPr wrap="square">
            <a:spAutoFit/>
          </a:bodyPr>
          <a:lstStyle/>
          <a:p>
            <a:pPr defTabSz="584200" eaLnBrk="1" fontAlgn="auto">
              <a:spcBef>
                <a:spcPts val="0"/>
              </a:spcBef>
              <a:spcAft>
                <a:spcPts val="0"/>
              </a:spcAft>
              <a:defRPr sz="2900" b="0">
                <a:latin typeface="Times"/>
                <a:ea typeface="Times"/>
                <a:cs typeface="Times"/>
                <a:sym typeface="Times"/>
              </a:defRPr>
            </a:pPr>
            <a:r>
              <a:rPr lang="es-ES" sz="2000" kern="0" dirty="0" smtClean="0">
                <a:solidFill>
                  <a:schemeClr val="bg2">
                    <a:lumMod val="25000"/>
                  </a:schemeClr>
                </a:solidFill>
                <a:latin typeface="Cambria" panose="02040503050406030204" pitchFamily="18" charset="0"/>
                <a:ea typeface="Times"/>
                <a:cs typeface="Times"/>
                <a:sym typeface="Times"/>
              </a:rPr>
              <a:t>«</a:t>
            </a:r>
            <a:r>
              <a:rPr lang="es-ES" sz="2000" kern="0" dirty="0" smtClean="0">
                <a:solidFill>
                  <a:schemeClr val="bg2">
                    <a:lumMod val="25000"/>
                  </a:schemeClr>
                </a:solidFill>
                <a:latin typeface="Cambria" panose="02040503050406030204" pitchFamily="18" charset="0"/>
                <a:ea typeface="Times"/>
                <a:cs typeface="Times"/>
                <a:sym typeface="Times"/>
              </a:rPr>
              <a:t>He aquí la hora viene, y ha venido ya, en que seréis</a:t>
            </a:r>
            <a:br>
              <a:rPr lang="es-ES" sz="2000" kern="0" dirty="0" smtClean="0">
                <a:solidFill>
                  <a:schemeClr val="bg2">
                    <a:lumMod val="25000"/>
                  </a:schemeClr>
                </a:solidFill>
                <a:latin typeface="Cambria" panose="02040503050406030204" pitchFamily="18" charset="0"/>
                <a:ea typeface="Times"/>
                <a:cs typeface="Times"/>
                <a:sym typeface="Times"/>
              </a:rPr>
            </a:br>
            <a:r>
              <a:rPr lang="es-ES" sz="2000" kern="0" dirty="0" smtClean="0">
                <a:solidFill>
                  <a:schemeClr val="bg2">
                    <a:lumMod val="25000"/>
                  </a:schemeClr>
                </a:solidFill>
                <a:latin typeface="Cambria" panose="02040503050406030204" pitchFamily="18" charset="0"/>
                <a:ea typeface="Times"/>
                <a:cs typeface="Times"/>
                <a:sym typeface="Times"/>
              </a:rPr>
              <a:t>esparcidos cada uno por su lado, y me dejaréis solo; </a:t>
            </a:r>
            <a:r>
              <a:rPr lang="es-ES" sz="2000" kern="0" dirty="0" smtClean="0">
                <a:solidFill>
                  <a:schemeClr val="bg2">
                    <a:lumMod val="25000"/>
                  </a:schemeClr>
                </a:solidFill>
                <a:latin typeface="Cambria" panose="02040503050406030204" pitchFamily="18" charset="0"/>
                <a:ea typeface="Times"/>
                <a:cs typeface="Times"/>
                <a:sym typeface="Times"/>
              </a:rPr>
              <a:t>mas no </a:t>
            </a:r>
            <a:r>
              <a:rPr lang="es-ES" sz="2000" kern="0" dirty="0" smtClean="0">
                <a:solidFill>
                  <a:schemeClr val="bg2">
                    <a:lumMod val="25000"/>
                  </a:schemeClr>
                </a:solidFill>
                <a:latin typeface="Cambria" panose="02040503050406030204" pitchFamily="18" charset="0"/>
                <a:ea typeface="Times"/>
                <a:cs typeface="Times"/>
                <a:sym typeface="Times"/>
              </a:rPr>
              <a:t>estoy solo, porque el Padre está conmigo». </a:t>
            </a:r>
            <a:endParaRPr lang="es-ES" sz="2000" kern="0" dirty="0" smtClean="0">
              <a:solidFill>
                <a:schemeClr val="bg2">
                  <a:lumMod val="25000"/>
                </a:schemeClr>
              </a:solidFill>
              <a:latin typeface="Cambria" panose="02040503050406030204" pitchFamily="18" charset="0"/>
              <a:ea typeface="Times"/>
              <a:cs typeface="Times"/>
              <a:sym typeface="Times"/>
            </a:endParaRPr>
          </a:p>
          <a:p>
            <a:pPr defTabSz="584200" eaLnBrk="1" fontAlgn="auto">
              <a:spcBef>
                <a:spcPts val="0"/>
              </a:spcBef>
              <a:spcAft>
                <a:spcPts val="0"/>
              </a:spcAft>
              <a:defRPr sz="2900" b="0">
                <a:latin typeface="Times"/>
                <a:ea typeface="Times"/>
                <a:cs typeface="Times"/>
                <a:sym typeface="Times"/>
              </a:defRPr>
            </a:pPr>
            <a:r>
              <a:rPr lang="es-ES" sz="2000" kern="0" dirty="0" smtClean="0">
                <a:solidFill>
                  <a:schemeClr val="bg2">
                    <a:lumMod val="25000"/>
                  </a:schemeClr>
                </a:solidFill>
                <a:latin typeface="Cambria" panose="02040503050406030204" pitchFamily="18" charset="0"/>
                <a:ea typeface="Times"/>
                <a:cs typeface="Times"/>
                <a:sym typeface="Times"/>
              </a:rPr>
              <a:t>Juan 16.32</a:t>
            </a:r>
            <a:endParaRPr lang="en-US" sz="2000" kern="0" dirty="0">
              <a:solidFill>
                <a:schemeClr val="bg2">
                  <a:lumMod val="25000"/>
                </a:schemeClr>
              </a:solidFill>
              <a:latin typeface="Cambria" panose="02040503050406030204" pitchFamily="18" charset="0"/>
              <a:ea typeface="Times"/>
              <a:cs typeface="Times"/>
              <a:sym typeface="Times"/>
            </a:endParaRPr>
          </a:p>
        </p:txBody>
      </p:sp>
      <p:pic>
        <p:nvPicPr>
          <p:cNvPr id="15366" name="Picture 2"/>
          <p:cNvPicPr>
            <a:picLocks noChangeAspect="1" noChangeArrowheads="1"/>
          </p:cNvPicPr>
          <p:nvPr/>
        </p:nvPicPr>
        <p:blipFill>
          <a:blip r:embed="rId3"/>
          <a:srcRect/>
          <a:stretch>
            <a:fillRect/>
          </a:stretch>
        </p:blipFill>
        <p:spPr bwMode="auto">
          <a:xfrm>
            <a:off x="11206163" y="5891213"/>
            <a:ext cx="966787" cy="96678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3" y="990600"/>
            <a:ext cx="834276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Lucas </a:t>
            </a:r>
            <a:r>
              <a:rPr lang="en-US" b="1" dirty="0" smtClean="0">
                <a:solidFill>
                  <a:schemeClr val="accent2">
                    <a:lumMod val="50000"/>
                  </a:schemeClr>
                </a:solidFill>
                <a:latin typeface="Futura PT Medium"/>
              </a:rPr>
              <a:t>9.59-60</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1936750"/>
            <a:ext cx="4300538" cy="4581525"/>
          </a:xfrm>
          <a:prstGeom prst="rect">
            <a:avLst/>
          </a:prstGeom>
          <a:ln w="12700">
            <a:miter lim="400000"/>
          </a:ln>
          <a:extLst>
            <a:ext uri="{C572A759-6A51-4108-AA02-DFA0A04FC94B}"/>
          </a:extLst>
        </p:spPr>
        <p:txBody>
          <a:bodyPr lIns="50800" tIns="50800" rIns="50800" bIns="50800" anchor="ctr">
            <a:norm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spcAft>
                <a:spcPts val="600"/>
              </a:spcAft>
              <a:buSzTx/>
              <a:buFontTx/>
              <a:buNone/>
              <a:defRPr sz="2331"/>
            </a:pPr>
            <a:r>
              <a:rPr lang="en-US" sz="2400" kern="0" dirty="0">
                <a:latin typeface="+mj-lt"/>
              </a:rPr>
              <a:t>RVR</a:t>
            </a:r>
          </a:p>
          <a:p>
            <a:pPr marL="0" indent="0" defTabSz="368045" eaLnBrk="1" fontAlgn="auto" hangingPunct="1">
              <a:spcBef>
                <a:spcPts val="0"/>
              </a:spcBef>
              <a:spcAft>
                <a:spcPts val="600"/>
              </a:spcAft>
              <a:buSzTx/>
              <a:buNone/>
              <a:defRPr sz="2331"/>
            </a:pPr>
            <a:endParaRPr lang="es-ES" sz="2400"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59 </a:t>
            </a:r>
            <a:r>
              <a:rPr lang="es-ES" sz="2400" dirty="0" smtClean="0">
                <a:latin typeface="+mj-lt"/>
              </a:rPr>
              <a:t>Y dijo a otro: —Sígueme. Él </a:t>
            </a:r>
            <a:r>
              <a:rPr lang="es-ES" sz="2400" dirty="0" smtClean="0">
                <a:latin typeface="+mj-lt"/>
              </a:rPr>
              <a:t>le respondió</a:t>
            </a:r>
            <a:r>
              <a:rPr lang="es-ES" sz="2400" dirty="0" smtClean="0">
                <a:latin typeface="+mj-lt"/>
              </a:rPr>
              <a:t>: —Señor, déjame </a:t>
            </a:r>
            <a:r>
              <a:rPr lang="es-ES" sz="2400" dirty="0" smtClean="0">
                <a:latin typeface="+mj-lt"/>
              </a:rPr>
              <a:t>que primero </a:t>
            </a:r>
            <a:r>
              <a:rPr lang="es-ES" sz="2400" dirty="0" smtClean="0">
                <a:latin typeface="+mj-lt"/>
              </a:rPr>
              <a:t>vaya y entierre a </a:t>
            </a:r>
            <a:r>
              <a:rPr lang="es-ES" sz="2400" dirty="0" smtClean="0">
                <a:latin typeface="+mj-lt"/>
              </a:rPr>
              <a:t>mi padre</a:t>
            </a:r>
            <a:r>
              <a:rPr lang="es-ES" sz="2400" dirty="0" smtClean="0">
                <a:latin typeface="+mj-lt"/>
              </a:rPr>
              <a:t>.</a:t>
            </a:r>
            <a:br>
              <a:rPr lang="es-ES" sz="2400" dirty="0" smtClean="0">
                <a:latin typeface="+mj-lt"/>
              </a:rPr>
            </a:br>
            <a:endParaRPr lang="es-ES" sz="2400"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60 </a:t>
            </a:r>
            <a:r>
              <a:rPr lang="es-ES" sz="2400" dirty="0" smtClean="0">
                <a:latin typeface="+mj-lt"/>
              </a:rPr>
              <a:t>Jesús le dijo: —Deja que </a:t>
            </a:r>
            <a:r>
              <a:rPr lang="es-ES" sz="2400" dirty="0" smtClean="0">
                <a:latin typeface="+mj-lt"/>
              </a:rPr>
              <a:t>los muertos </a:t>
            </a:r>
            <a:r>
              <a:rPr lang="es-ES" sz="2400" dirty="0" smtClean="0">
                <a:latin typeface="+mj-lt"/>
              </a:rPr>
              <a:t>entierren a sus </a:t>
            </a:r>
            <a:r>
              <a:rPr lang="es-ES" sz="2400" dirty="0" smtClean="0">
                <a:latin typeface="+mj-lt"/>
              </a:rPr>
              <a:t>muertos; pero </a:t>
            </a:r>
            <a:r>
              <a:rPr lang="es-ES" sz="2400" dirty="0" smtClean="0">
                <a:latin typeface="+mj-lt"/>
              </a:rPr>
              <a:t>tú vete a anunciar el reino </a:t>
            </a:r>
            <a:r>
              <a:rPr lang="es-ES" sz="2400" dirty="0" smtClean="0">
                <a:latin typeface="+mj-lt"/>
              </a:rPr>
              <a:t>de Dios</a:t>
            </a:r>
            <a:r>
              <a:rPr lang="es-ES" sz="2400" dirty="0" smtClean="0">
                <a:latin typeface="+mj-lt"/>
              </a:rPr>
              <a:t>. </a:t>
            </a:r>
            <a:endParaRPr lang="en-US" sz="2400" kern="0" dirty="0">
              <a:latin typeface="+mj-lt"/>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
        <p:nvSpPr>
          <p:cNvPr id="12" name="RVR…">
            <a:extLst>
              <a:ext uri="{FF2B5EF4-FFF2-40B4-BE49-F238E27FC236}">
                <a16:creationId xmlns="" xmlns:a16="http://schemas.microsoft.com/office/drawing/2014/main" id="{69EED4DA-DCBE-A648-9B13-8749E0403513}"/>
              </a:ext>
            </a:extLst>
          </p:cNvPr>
          <p:cNvSpPr txBox="1">
            <a:spLocks/>
          </p:cNvSpPr>
          <p:nvPr/>
        </p:nvSpPr>
        <p:spPr>
          <a:xfrm>
            <a:off x="6418262" y="2119313"/>
            <a:ext cx="4570304" cy="4581525"/>
          </a:xfrm>
          <a:prstGeom prst="rect">
            <a:avLst/>
          </a:prstGeom>
          <a:ln w="12700">
            <a:miter lim="400000"/>
          </a:ln>
          <a:extLst>
            <a:ext uri="{C572A759-6A51-4108-AA02-DFA0A04FC94B}"/>
          </a:extLst>
        </p:spPr>
        <p:txBody>
          <a:bodyPr lIns="50800" tIns="50800" rIns="50800" bIns="50800" anchor="ctr">
            <a:norm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0"/>
              </a:spcBef>
              <a:spcAft>
                <a:spcPts val="600"/>
              </a:spcAft>
              <a:buSzTx/>
              <a:buNone/>
              <a:defRPr sz="2331"/>
            </a:pPr>
            <a:r>
              <a:rPr lang="es-ES" sz="2400" kern="0" dirty="0" smtClean="0">
                <a:latin typeface="+mj-lt"/>
              </a:rPr>
              <a:t>VP</a:t>
            </a:r>
          </a:p>
          <a:p>
            <a:pPr marL="0" indent="0" defTabSz="368045" eaLnBrk="1" fontAlgn="auto" hangingPunct="1">
              <a:spcBef>
                <a:spcPts val="0"/>
              </a:spcBef>
              <a:spcAft>
                <a:spcPts val="600"/>
              </a:spcAft>
              <a:buSzTx/>
              <a:buNone/>
              <a:defRPr sz="2331"/>
            </a:pPr>
            <a:r>
              <a:rPr lang="es-ES" sz="2400" kern="0" dirty="0" smtClean="0">
                <a:latin typeface="+mj-lt"/>
              </a:rPr>
              <a:t>59 Jesús le dijo a otro: —</a:t>
            </a:r>
            <a:r>
              <a:rPr lang="es-ES" sz="2400" kern="0" dirty="0" smtClean="0">
                <a:latin typeface="+mj-lt"/>
              </a:rPr>
              <a:t>Sígueme. Pero </a:t>
            </a:r>
            <a:r>
              <a:rPr lang="es-ES" sz="2400" kern="0" dirty="0" smtClean="0">
                <a:latin typeface="+mj-lt"/>
              </a:rPr>
              <a:t>él respondió: —Señor, </a:t>
            </a:r>
            <a:r>
              <a:rPr lang="es-ES" sz="2400" kern="0" dirty="0" smtClean="0">
                <a:latin typeface="+mj-lt"/>
              </a:rPr>
              <a:t>déjame ir </a:t>
            </a:r>
            <a:r>
              <a:rPr lang="es-ES" sz="2400" kern="0" dirty="0" smtClean="0">
                <a:latin typeface="+mj-lt"/>
              </a:rPr>
              <a:t>primero a enterrar a mi padre.</a:t>
            </a:r>
            <a:br>
              <a:rPr lang="es-ES" sz="2400" kern="0" dirty="0" smtClean="0">
                <a:latin typeface="+mj-lt"/>
              </a:rPr>
            </a:br>
            <a:endParaRPr lang="es-ES" sz="2400" kern="0" dirty="0" smtClean="0">
              <a:latin typeface="+mj-lt"/>
            </a:endParaRPr>
          </a:p>
          <a:p>
            <a:pPr marL="0" indent="0" defTabSz="368045" eaLnBrk="1" fontAlgn="auto" hangingPunct="1">
              <a:spcBef>
                <a:spcPts val="0"/>
              </a:spcBef>
              <a:spcAft>
                <a:spcPts val="600"/>
              </a:spcAft>
              <a:buSzTx/>
              <a:buNone/>
              <a:defRPr sz="2331"/>
            </a:pPr>
            <a:r>
              <a:rPr lang="es-ES" sz="2400" kern="0" dirty="0" smtClean="0">
                <a:latin typeface="+mj-lt"/>
              </a:rPr>
              <a:t>60 </a:t>
            </a:r>
            <a:r>
              <a:rPr lang="es-ES" sz="2400" kern="0" dirty="0" smtClean="0">
                <a:latin typeface="+mj-lt"/>
              </a:rPr>
              <a:t>Jesús le contestó: —Deja que </a:t>
            </a:r>
            <a:r>
              <a:rPr lang="es-ES" sz="2400" kern="0" dirty="0" smtClean="0">
                <a:latin typeface="+mj-lt"/>
              </a:rPr>
              <a:t>los muertos </a:t>
            </a:r>
            <a:r>
              <a:rPr lang="es-ES" sz="2400" kern="0" dirty="0" smtClean="0">
                <a:latin typeface="+mj-lt"/>
              </a:rPr>
              <a:t>entierren a sus </a:t>
            </a:r>
            <a:r>
              <a:rPr lang="es-ES" sz="2400" kern="0" dirty="0" smtClean="0">
                <a:latin typeface="+mj-lt"/>
              </a:rPr>
              <a:t>muertos; tú </a:t>
            </a:r>
            <a:r>
              <a:rPr lang="es-ES" sz="2400" kern="0" dirty="0" smtClean="0">
                <a:latin typeface="+mj-lt"/>
              </a:rPr>
              <a:t>ve y anuncia el reino de Dios.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3" y="990600"/>
            <a:ext cx="834276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Lucas </a:t>
            </a:r>
            <a:r>
              <a:rPr lang="en-US" b="1" dirty="0" smtClean="0">
                <a:solidFill>
                  <a:schemeClr val="accent2">
                    <a:lumMod val="50000"/>
                  </a:schemeClr>
                </a:solidFill>
                <a:latin typeface="Futura PT Medium"/>
              </a:rPr>
              <a:t>9.61-62</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1857727"/>
            <a:ext cx="4300538" cy="4581525"/>
          </a:xfrm>
          <a:prstGeom prst="rect">
            <a:avLst/>
          </a:prstGeom>
          <a:ln w="12700">
            <a:miter lim="400000"/>
          </a:ln>
          <a:extLst>
            <a:ext uri="{C572A759-6A51-4108-AA02-DFA0A04FC94B}"/>
          </a:extLst>
        </p:spPr>
        <p:txBody>
          <a:bodyPr lIns="50800" tIns="50800" rIns="50800" bIns="50800" anchor="ctr">
            <a:norm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200" kern="0" dirty="0">
                <a:latin typeface="+mj-lt"/>
              </a:rPr>
              <a:t>RVR</a:t>
            </a:r>
          </a:p>
          <a:p>
            <a:pPr marL="0" indent="0" defTabSz="368045" eaLnBrk="1" fontAlgn="auto" hangingPunct="1">
              <a:lnSpc>
                <a:spcPct val="120000"/>
              </a:lnSpc>
              <a:spcBef>
                <a:spcPts val="0"/>
              </a:spcBef>
              <a:buSzTx/>
              <a:buNone/>
              <a:defRPr sz="2331"/>
            </a:pPr>
            <a:endParaRPr lang="es-ES" sz="2200" dirty="0" smtClean="0">
              <a:latin typeface="+mj-lt"/>
            </a:endParaRPr>
          </a:p>
          <a:p>
            <a:pPr marL="0" indent="0" defTabSz="368045" eaLnBrk="1" fontAlgn="auto" hangingPunct="1">
              <a:lnSpc>
                <a:spcPct val="110000"/>
              </a:lnSpc>
              <a:spcBef>
                <a:spcPts val="0"/>
              </a:spcBef>
              <a:buSzTx/>
              <a:buNone/>
              <a:defRPr sz="2331"/>
            </a:pPr>
            <a:r>
              <a:rPr lang="es-ES" sz="2200" dirty="0" smtClean="0">
                <a:latin typeface="+mj-lt"/>
              </a:rPr>
              <a:t>61 Entonces también dijo otro: —</a:t>
            </a:r>
            <a:r>
              <a:rPr lang="es-ES" sz="2200" dirty="0" smtClean="0">
                <a:latin typeface="+mj-lt"/>
              </a:rPr>
              <a:t>Te seguiré</a:t>
            </a:r>
            <a:r>
              <a:rPr lang="es-ES" sz="2200" dirty="0" smtClean="0">
                <a:latin typeface="+mj-lt"/>
              </a:rPr>
              <a:t>, Señor; pero déjame que</a:t>
            </a:r>
            <a:br>
              <a:rPr lang="es-ES" sz="2200" dirty="0" smtClean="0">
                <a:latin typeface="+mj-lt"/>
              </a:rPr>
            </a:br>
            <a:r>
              <a:rPr lang="es-ES" sz="2200" dirty="0" smtClean="0">
                <a:latin typeface="+mj-lt"/>
              </a:rPr>
              <a:t>me despida primero de los que</a:t>
            </a:r>
            <a:br>
              <a:rPr lang="es-ES" sz="2200" dirty="0" smtClean="0">
                <a:latin typeface="+mj-lt"/>
              </a:rPr>
            </a:br>
            <a:r>
              <a:rPr lang="es-ES" sz="2200" dirty="0" smtClean="0">
                <a:latin typeface="+mj-lt"/>
              </a:rPr>
              <a:t>están en mi casa.</a:t>
            </a:r>
            <a:br>
              <a:rPr lang="es-ES" sz="2200" dirty="0" smtClean="0">
                <a:latin typeface="+mj-lt"/>
              </a:rPr>
            </a:br>
            <a:endParaRPr lang="es-ES" sz="2200" dirty="0" smtClean="0">
              <a:latin typeface="+mj-lt"/>
            </a:endParaRPr>
          </a:p>
          <a:p>
            <a:pPr marL="0" indent="0" defTabSz="368045" eaLnBrk="1" fontAlgn="auto" hangingPunct="1">
              <a:lnSpc>
                <a:spcPct val="110000"/>
              </a:lnSpc>
              <a:spcBef>
                <a:spcPts val="0"/>
              </a:spcBef>
              <a:buSzTx/>
              <a:buNone/>
              <a:defRPr sz="2331"/>
            </a:pPr>
            <a:r>
              <a:rPr lang="es-ES" sz="2200" dirty="0" smtClean="0">
                <a:latin typeface="+mj-lt"/>
              </a:rPr>
              <a:t>62 </a:t>
            </a:r>
            <a:r>
              <a:rPr lang="es-ES" sz="2200" dirty="0" smtClean="0">
                <a:latin typeface="+mj-lt"/>
              </a:rPr>
              <a:t>Jesús le contestó: —Ninguno</a:t>
            </a:r>
            <a:br>
              <a:rPr lang="es-ES" sz="2200" dirty="0" smtClean="0">
                <a:latin typeface="+mj-lt"/>
              </a:rPr>
            </a:br>
            <a:r>
              <a:rPr lang="es-ES" sz="2200" dirty="0" smtClean="0">
                <a:latin typeface="+mj-lt"/>
              </a:rPr>
              <a:t>que, habiendo puesto su mano en</a:t>
            </a:r>
            <a:br>
              <a:rPr lang="es-ES" sz="2200" dirty="0" smtClean="0">
                <a:latin typeface="+mj-lt"/>
              </a:rPr>
            </a:br>
            <a:r>
              <a:rPr lang="es-ES" sz="2200" dirty="0" smtClean="0">
                <a:latin typeface="+mj-lt"/>
              </a:rPr>
              <a:t>el arado, mira hacia atrás es apto</a:t>
            </a:r>
            <a:br>
              <a:rPr lang="es-ES" sz="2200" dirty="0" smtClean="0">
                <a:latin typeface="+mj-lt"/>
              </a:rPr>
            </a:br>
            <a:r>
              <a:rPr lang="es-ES" sz="2200" dirty="0" smtClean="0">
                <a:latin typeface="+mj-lt"/>
              </a:rPr>
              <a:t>para el reino de Dios. </a:t>
            </a:r>
            <a:endParaRPr lang="en-US" sz="2200" kern="0" dirty="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418262" y="1768351"/>
            <a:ext cx="4606925" cy="4471988"/>
          </a:xfrm>
          <a:prstGeom prst="rect">
            <a:avLst/>
          </a:prstGeom>
          <a:ln w="12700">
            <a:miter lim="400000"/>
          </a:ln>
          <a:extLst>
            <a:ext uri="{C572A759-6A51-4108-AA02-DFA0A04FC94B}"/>
          </a:extLst>
        </p:spPr>
        <p:txBody>
          <a:bodyPr lIns="54864" tIns="50800" rIns="50800" bIns="50800" anchor="ctr">
            <a:norm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61 Otro le dijo: —Señor, quiero seguirte, pero primero déjame ir a</a:t>
            </a:r>
            <a:br>
              <a:rPr lang="es-ES" sz="2200" dirty="0" smtClean="0">
                <a:latin typeface="+mj-lt"/>
                <a:sym typeface="Times"/>
              </a:rPr>
            </a:br>
            <a:r>
              <a:rPr lang="es-ES" sz="2200" dirty="0" smtClean="0">
                <a:latin typeface="+mj-lt"/>
                <a:sym typeface="Times"/>
              </a:rPr>
              <a:t>despedirme de los de mi casa.</a:t>
            </a:r>
            <a:br>
              <a:rPr lang="es-ES" sz="2200" dirty="0" smtClean="0">
                <a:latin typeface="+mj-lt"/>
                <a:sym typeface="Times"/>
              </a:rPr>
            </a:b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62 </a:t>
            </a:r>
            <a:r>
              <a:rPr lang="es-ES" sz="2200" dirty="0" smtClean="0">
                <a:latin typeface="+mj-lt"/>
                <a:sym typeface="Times"/>
              </a:rPr>
              <a:t>Jesús le contestó: —El que pone</a:t>
            </a:r>
            <a:br>
              <a:rPr lang="es-ES" sz="2200" dirty="0" smtClean="0">
                <a:latin typeface="+mj-lt"/>
                <a:sym typeface="Times"/>
              </a:rPr>
            </a:br>
            <a:r>
              <a:rPr lang="es-ES" sz="2200" dirty="0" smtClean="0">
                <a:latin typeface="+mj-lt"/>
                <a:sym typeface="Times"/>
              </a:rPr>
              <a:t>la mano en el arado y sigue mirando atrás, no sirve para el reino</a:t>
            </a:r>
            <a:br>
              <a:rPr lang="es-ES" sz="2200" dirty="0" smtClean="0">
                <a:latin typeface="+mj-lt"/>
                <a:sym typeface="Times"/>
              </a:rPr>
            </a:br>
            <a:r>
              <a:rPr lang="es-ES" sz="2200" dirty="0" smtClean="0">
                <a:latin typeface="+mj-lt"/>
                <a:sym typeface="Times"/>
              </a:rPr>
              <a:t>de Dios. </a:t>
            </a: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 xmlns:a16="http://schemas.microsoft.com/office/drawing/2014/main" id="{733F63A5-3118-E449-B587-B22E7EC980FD}"/>
              </a:ext>
            </a:extLst>
          </p:cNvPr>
          <p:cNvSpPr txBox="1">
            <a:spLocks/>
          </p:cNvSpPr>
          <p:nvPr/>
        </p:nvSpPr>
        <p:spPr>
          <a:xfrm>
            <a:off x="1752600" y="2132013"/>
            <a:ext cx="8686800" cy="4240212"/>
          </a:xfrm>
          <a:prstGeom prst="rect">
            <a:avLst/>
          </a:prstGeom>
          <a:ln w="12700">
            <a:miter lim="400000"/>
          </a:ln>
          <a:extLst>
            <a:ext uri="{C572A759-6A51-4108-AA02-DFA0A04FC94B}"/>
          </a:extLst>
        </p:spPr>
        <p:txBody>
          <a:bodyPr lIns="50800" tIns="50800" rIns="50800" bIns="50800" anchor="ctr">
            <a:normAutofit fontScale="92500" lnSpcReduction="10000"/>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spcAft>
                <a:spcPts val="600"/>
              </a:spcAft>
              <a:buSzTx/>
              <a:defRPr sz="2812"/>
            </a:pPr>
            <a:r>
              <a:rPr lang="es-ES" sz="2812" dirty="0" smtClean="0"/>
              <a:t> Cuando </a:t>
            </a:r>
            <a:r>
              <a:rPr lang="es-ES" sz="2812" dirty="0" smtClean="0"/>
              <a:t>escudriñamos la palabra de Dios, encontramos muchas promesas que afirman que él permanecerá a nuestro lado, nos </a:t>
            </a:r>
            <a:r>
              <a:rPr lang="es-ES" sz="2812" dirty="0" smtClean="0"/>
              <a:t>alcanzará con </a:t>
            </a:r>
            <a:r>
              <a:rPr lang="es-ES" sz="2812" dirty="0" smtClean="0"/>
              <a:t>su paz, su amor y su misericordia. Por lo cual, aun si no </a:t>
            </a:r>
            <a:r>
              <a:rPr lang="es-ES" sz="2812" dirty="0" smtClean="0"/>
              <a:t>estamos rodeados </a:t>
            </a:r>
            <a:r>
              <a:rPr lang="es-ES" sz="2812" dirty="0" smtClean="0"/>
              <a:t>de personas, Dios está con nosotros, ¿sabes cuándo?, siempre.</a:t>
            </a:r>
            <a:br>
              <a:rPr lang="es-ES" sz="2812" dirty="0" smtClean="0"/>
            </a:br>
            <a:endParaRPr lang="es-ES" sz="2812" dirty="0" smtClean="0"/>
          </a:p>
          <a:p>
            <a:pPr marL="0" indent="0" defTabSz="443991" eaLnBrk="1" fontAlgn="auto" hangingPunct="1">
              <a:lnSpc>
                <a:spcPct val="120000"/>
              </a:lnSpc>
              <a:spcBef>
                <a:spcPts val="0"/>
              </a:spcBef>
              <a:spcAft>
                <a:spcPts val="600"/>
              </a:spcAft>
              <a:buSzTx/>
              <a:defRPr sz="2812"/>
            </a:pPr>
            <a:r>
              <a:rPr lang="es-ES" sz="2812" dirty="0" smtClean="0"/>
              <a:t> </a:t>
            </a:r>
            <a:r>
              <a:rPr lang="es-ES" sz="2812" dirty="0" smtClean="0"/>
              <a:t>Al igual que Jesús, vamos a experimentar diversas adversidades, pero</a:t>
            </a:r>
            <a:r>
              <a:rPr lang="es-ES" sz="2812" dirty="0" smtClean="0"/>
              <a:t>: «</a:t>
            </a:r>
            <a:r>
              <a:rPr lang="es-ES" sz="2812" dirty="0" smtClean="0"/>
              <a:t>El Señor tu Dios es el que va contigo; no te dejará ni te desamparará</a:t>
            </a:r>
            <a:r>
              <a:rPr lang="es-ES" sz="2812" dirty="0" smtClean="0"/>
              <a:t>» (</a:t>
            </a:r>
            <a:r>
              <a:rPr lang="es-ES" sz="2812" dirty="0" err="1" smtClean="0"/>
              <a:t>Dt</a:t>
            </a:r>
            <a:r>
              <a:rPr lang="es-ES" sz="2812" dirty="0" smtClean="0"/>
              <a:t> 31.6). </a:t>
            </a:r>
            <a:endParaRPr lang="en-US" sz="24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 xmlns:a16="http://schemas.microsoft.com/office/drawing/2014/main" id="{733F63A5-3118-E449-B587-B22E7EC980FD}"/>
              </a:ext>
            </a:extLst>
          </p:cNvPr>
          <p:cNvSpPr txBox="1">
            <a:spLocks/>
          </p:cNvSpPr>
          <p:nvPr/>
        </p:nvSpPr>
        <p:spPr>
          <a:xfrm>
            <a:off x="1752600" y="2132013"/>
            <a:ext cx="8686800" cy="4240212"/>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buSzTx/>
              <a:defRPr sz="2812"/>
            </a:pPr>
            <a:r>
              <a:rPr lang="es-ES" sz="2000" dirty="0" smtClean="0">
                <a:latin typeface="+mj-lt"/>
              </a:rPr>
              <a:t> Moisés</a:t>
            </a:r>
            <a:r>
              <a:rPr lang="es-ES" sz="2000" dirty="0" smtClean="0">
                <a:latin typeface="+mj-lt"/>
              </a:rPr>
              <a:t>, Samuel, David, Daniel, Ester, Ana son algunos personajes </a:t>
            </a:r>
            <a:r>
              <a:rPr lang="es-ES" sz="2000" dirty="0" smtClean="0">
                <a:latin typeface="+mj-lt"/>
              </a:rPr>
              <a:t>bíblicos </a:t>
            </a:r>
            <a:r>
              <a:rPr lang="es-ES" sz="2000" dirty="0" smtClean="0">
                <a:latin typeface="+mj-lt"/>
              </a:rPr>
              <a:t>que apartaban tiempo para desarrollar su intimidad con </a:t>
            </a:r>
            <a:r>
              <a:rPr lang="es-ES" sz="2000" dirty="0" smtClean="0">
                <a:latin typeface="+mj-lt"/>
              </a:rPr>
              <a:t>Dios. Todos </a:t>
            </a:r>
            <a:r>
              <a:rPr lang="es-ES" sz="2000" dirty="0" smtClean="0">
                <a:latin typeface="+mj-lt"/>
              </a:rPr>
              <a:t>tenían encomiendas importantes. Su autoestima y </a:t>
            </a:r>
            <a:r>
              <a:rPr lang="es-ES" sz="2000" dirty="0" smtClean="0">
                <a:latin typeface="+mj-lt"/>
              </a:rPr>
              <a:t>seguridad pudieron</a:t>
            </a:r>
            <a:r>
              <a:rPr lang="es-ES" sz="2000" dirty="0" smtClean="0">
                <a:latin typeface="+mj-lt"/>
              </a:rPr>
              <a:t>, en ocasiones, haberse visto laceradas. Sin embargo, </a:t>
            </a:r>
            <a:r>
              <a:rPr lang="es-ES" sz="2000" dirty="0" smtClean="0">
                <a:latin typeface="+mj-lt"/>
              </a:rPr>
              <a:t>el tiempo </a:t>
            </a:r>
            <a:r>
              <a:rPr lang="es-ES" sz="2000" dirty="0" smtClean="0">
                <a:latin typeface="+mj-lt"/>
              </a:rPr>
              <a:t>de oración fue evidente en sus vidas y esto los llevó a fortalecerse en el Señor.</a:t>
            </a:r>
            <a:br>
              <a:rPr lang="es-ES" sz="2000" dirty="0" smtClean="0">
                <a:latin typeface="+mj-lt"/>
              </a:rPr>
            </a:br>
            <a:endParaRPr lang="es-ES" sz="2000" dirty="0" smtClean="0">
              <a:latin typeface="+mj-lt"/>
            </a:endParaRPr>
          </a:p>
          <a:p>
            <a:pPr marL="0" indent="0" defTabSz="443991" eaLnBrk="1" fontAlgn="auto" hangingPunct="1">
              <a:lnSpc>
                <a:spcPct val="120000"/>
              </a:lnSpc>
              <a:spcBef>
                <a:spcPts val="0"/>
              </a:spcBef>
              <a:buSzTx/>
              <a:defRPr sz="2812"/>
            </a:pPr>
            <a:r>
              <a:rPr lang="es-ES" sz="2000" dirty="0" smtClean="0">
                <a:latin typeface="+mj-lt"/>
              </a:rPr>
              <a:t> </a:t>
            </a:r>
            <a:r>
              <a:rPr lang="es-ES" sz="2000" dirty="0" smtClean="0">
                <a:latin typeface="+mj-lt"/>
              </a:rPr>
              <a:t>La Dra. Ruth Calderón, en su libro </a:t>
            </a:r>
            <a:r>
              <a:rPr lang="es-ES" sz="2000" i="1" dirty="0" smtClean="0">
                <a:latin typeface="+mj-lt"/>
              </a:rPr>
              <a:t>Mi Altar Sagrado</a:t>
            </a:r>
            <a:r>
              <a:rPr lang="es-ES" sz="2000" dirty="0" smtClean="0">
                <a:latin typeface="+mj-lt"/>
              </a:rPr>
              <a:t>, recomienda habilitar un espacio en el hogar para diariamente solos, separarnos </a:t>
            </a:r>
            <a:r>
              <a:rPr lang="es-ES" sz="2000" dirty="0" smtClean="0">
                <a:latin typeface="+mj-lt"/>
              </a:rPr>
              <a:t>y presentarnos </a:t>
            </a:r>
            <a:r>
              <a:rPr lang="es-ES" sz="2000" dirty="0" smtClean="0">
                <a:latin typeface="+mj-lt"/>
              </a:rPr>
              <a:t>a Dios en oración. Calderón nos dice: «Si quieres </a:t>
            </a:r>
            <a:r>
              <a:rPr lang="es-ES" sz="2000" dirty="0" smtClean="0">
                <a:latin typeface="+mj-lt"/>
              </a:rPr>
              <a:t>tener éxito </a:t>
            </a:r>
            <a:r>
              <a:rPr lang="es-ES" sz="2000" dirty="0" smtClean="0">
                <a:latin typeface="+mj-lt"/>
              </a:rPr>
              <a:t>y prosperar en todas las áreas de tu vida tienes que meditar </a:t>
            </a:r>
            <a:r>
              <a:rPr lang="es-ES" sz="2000" dirty="0" smtClean="0">
                <a:latin typeface="+mj-lt"/>
              </a:rPr>
              <a:t>en la </a:t>
            </a:r>
            <a:r>
              <a:rPr lang="es-ES" sz="2000" dirty="0" smtClean="0">
                <a:latin typeface="+mj-lt"/>
              </a:rPr>
              <a:t>Palabra de Dios, pero más aún tienes que: asumir el gran y </a:t>
            </a:r>
            <a:r>
              <a:rPr lang="es-ES" sz="2000" dirty="0" smtClean="0">
                <a:latin typeface="+mj-lt"/>
              </a:rPr>
              <a:t>mayor reto </a:t>
            </a:r>
            <a:r>
              <a:rPr lang="es-ES" sz="2000" dirty="0" smtClean="0">
                <a:latin typeface="+mj-lt"/>
              </a:rPr>
              <a:t>de orar, hablar con Dios en su lugar sagrado dentro de tu hogar </a:t>
            </a:r>
            <a:r>
              <a:rPr lang="es-ES" sz="2000" dirty="0" smtClean="0">
                <a:latin typeface="+mj-lt"/>
              </a:rPr>
              <a:t>y no </a:t>
            </a:r>
            <a:r>
              <a:rPr lang="es-ES" sz="2000" dirty="0" smtClean="0">
                <a:latin typeface="+mj-lt"/>
              </a:rPr>
              <a:t>solo serás edificado y bendecido tú, sino tus hijos».</a:t>
            </a:r>
            <a:r>
              <a:rPr lang="es-ES" sz="1600" dirty="0" smtClean="0">
                <a:latin typeface="+mj-lt"/>
              </a:rPr>
              <a:t> </a:t>
            </a:r>
            <a:r>
              <a:rPr lang="es-ES" sz="2400" dirty="0" smtClean="0"/>
              <a:t/>
            </a:r>
            <a:br>
              <a:rPr lang="es-ES" sz="2400" dirty="0" smtClean="0"/>
            </a:br>
            <a:endParaRPr lang="en-US" sz="22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259013" y="981075"/>
            <a:ext cx="3078162" cy="585788"/>
          </a:xfrm>
        </p:spPr>
        <p:txBody>
          <a:bodyPr rtlCol="0">
            <a:normAutofit fontScale="90000"/>
          </a:bodyPr>
          <a:lstStyle/>
          <a:p>
            <a:pPr eaLnBrk="1" fontAlgn="auto" hangingPunct="1">
              <a:spcAft>
                <a:spcPts val="0"/>
              </a:spcAft>
              <a:defRPr/>
            </a:pPr>
            <a:r>
              <a:rPr lang="en-US" dirty="0">
                <a:solidFill>
                  <a:srgbClr val="FFC000"/>
                </a:solidFill>
                <a:latin typeface="Futura Std Medium Condensed" panose="020B0502020204020303" pitchFamily="34" charset="0"/>
              </a:rPr>
              <a:t>ORACIÓN</a:t>
            </a: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30450" y="1566863"/>
            <a:ext cx="634682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Bendito Padre de los cielos y de la tierra, para quien todas las cosas están abiertas y no hay nada oculto, hoy queremos reafirmar nuestra fe, a ejemplo del patriarca Abraham, en tu infinita providencia y ante tus designios eternos que todo lo encamina a">
            <a:extLst>
              <a:ext uri="{FF2B5EF4-FFF2-40B4-BE49-F238E27FC236}">
                <a16:creationId xmlns="" xmlns:a16="http://schemas.microsoft.com/office/drawing/2014/main" id="{C29B70E7-B4B9-624C-A776-A21CDF8C039A}"/>
              </a:ext>
            </a:extLst>
          </p:cNvPr>
          <p:cNvSpPr txBox="1">
            <a:spLocks/>
          </p:cNvSpPr>
          <p:nvPr/>
        </p:nvSpPr>
        <p:spPr>
          <a:xfrm>
            <a:off x="1562100" y="2927350"/>
            <a:ext cx="9236075" cy="3168650"/>
          </a:xfrm>
          <a:prstGeom prst="rect">
            <a:avLst/>
          </a:prstGeom>
          <a:ln w="12700">
            <a:miter lim="400000"/>
          </a:ln>
          <a:extLst>
            <a:ext uri="{C572A759-6A51-4108-AA02-DFA0A04FC94B}"/>
          </a:extLst>
        </p:spPr>
        <p:txBody>
          <a:bodyPr lIns="50800" tIns="50800" rIns="50800" bIns="50800" anchor="ctr">
            <a:noAutofit/>
          </a:bodyPr>
          <a:lstStyle>
            <a:lvl1pPr marL="0" marR="0" indent="0" algn="l" defTabSz="584200" rtl="0" latinLnBrk="0">
              <a:lnSpc>
                <a:spcPct val="150000"/>
              </a:lnSpc>
              <a:spcBef>
                <a:spcPts val="4200"/>
              </a:spcBef>
              <a:spcAft>
                <a:spcPts val="0"/>
              </a:spcAft>
              <a:buClrTx/>
              <a:buSzTx/>
              <a:buFontTx/>
              <a:buNone/>
              <a:tabLst/>
              <a:defRPr sz="2400" b="0" i="1"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eaLnBrk="1" fontAlgn="auto" hangingPunct="1">
              <a:lnSpc>
                <a:spcPct val="120000"/>
              </a:lnSpc>
              <a:spcBef>
                <a:spcPts val="2400"/>
              </a:spcBef>
              <a:defRPr/>
            </a:pPr>
            <a:r>
              <a:rPr lang="es-ES" dirty="0" smtClean="0">
                <a:latin typeface="+mj-lt"/>
              </a:rPr>
              <a:t>Dios y Padre Celestial, gracias por tu palabra que es lumbrera para dirigirme en todo momento, incluyendo cuando estoy solo(a), o cuando </a:t>
            </a:r>
            <a:r>
              <a:rPr lang="es-ES" dirty="0" smtClean="0">
                <a:latin typeface="+mj-lt"/>
              </a:rPr>
              <a:t>me abruman </a:t>
            </a:r>
            <a:r>
              <a:rPr lang="es-ES" dirty="0" smtClean="0">
                <a:latin typeface="+mj-lt"/>
              </a:rPr>
              <a:t>los momentos de desolación. Nunca has apartado tu mirada </a:t>
            </a:r>
            <a:r>
              <a:rPr lang="es-ES" dirty="0" smtClean="0">
                <a:latin typeface="+mj-lt"/>
              </a:rPr>
              <a:t>de mí</a:t>
            </a:r>
            <a:r>
              <a:rPr lang="es-ES" dirty="0" smtClean="0">
                <a:latin typeface="+mj-lt"/>
              </a:rPr>
              <a:t>. Perdóname cuando en ocasiones he dejado de hablarte y no he dedicado un tiempo de calidad a nuestra relación. Hoy reconozco que </a:t>
            </a:r>
            <a:r>
              <a:rPr lang="es-ES" dirty="0" smtClean="0">
                <a:latin typeface="+mj-lt"/>
              </a:rPr>
              <a:t>el tiempo </a:t>
            </a:r>
            <a:r>
              <a:rPr lang="es-ES" dirty="0" smtClean="0">
                <a:latin typeface="+mj-lt"/>
              </a:rPr>
              <a:t>de oración me acerca a ti y me permite experimentar tu </a:t>
            </a:r>
            <a:r>
              <a:rPr lang="es-ES" dirty="0" smtClean="0">
                <a:latin typeface="+mj-lt"/>
              </a:rPr>
              <a:t>presencia en </a:t>
            </a:r>
            <a:r>
              <a:rPr lang="es-ES" dirty="0" smtClean="0">
                <a:latin typeface="+mj-lt"/>
              </a:rPr>
              <a:t>mi vida. Tú me fortaleces, me haces sentir seguro(a) y confiado(a</a:t>
            </a:r>
            <a:r>
              <a:rPr lang="es-ES" dirty="0" smtClean="0">
                <a:latin typeface="+mj-lt"/>
              </a:rPr>
              <a:t>). Hoy </a:t>
            </a:r>
            <a:r>
              <a:rPr lang="es-ES" dirty="0" smtClean="0">
                <a:latin typeface="+mj-lt"/>
              </a:rPr>
              <a:t>me comprometo a separar más tiempo para ti. En el nombre de </a:t>
            </a:r>
            <a:r>
              <a:rPr lang="es-ES" dirty="0" smtClean="0">
                <a:latin typeface="+mj-lt"/>
              </a:rPr>
              <a:t>Jesús. Amén</a:t>
            </a:r>
            <a:r>
              <a:rPr lang="es-ES" dirty="0" smtClean="0">
                <a:latin typeface="+mj-lt"/>
              </a:rPr>
              <a:t>. </a:t>
            </a:r>
            <a:r>
              <a:rPr lang="es-ES" sz="2800" dirty="0" smtClean="0">
                <a:latin typeface="+mj-lt"/>
              </a:rPr>
              <a:t/>
            </a:r>
            <a:br>
              <a:rPr lang="es-ES" sz="2800" dirty="0" smtClean="0">
                <a:latin typeface="+mj-lt"/>
              </a:rPr>
            </a:br>
            <a:endParaRPr lang="en-US" sz="2800" kern="0" dirty="0">
              <a:latin typeface="+mj-lt"/>
            </a:endParaRPr>
          </a:p>
        </p:txBody>
      </p:sp>
      <p:pic>
        <p:nvPicPr>
          <p:cNvPr id="38916" name="Picture 2"/>
          <p:cNvPicPr>
            <a:picLocks noChangeAspect="1" noChangeArrowheads="1"/>
          </p:cNvPicPr>
          <p:nvPr/>
        </p:nvPicPr>
        <p:blipFill>
          <a:blip r:embed="rId3"/>
          <a:srcRect/>
          <a:stretch>
            <a:fillRect/>
          </a:stretch>
        </p:blipFill>
        <p:spPr bwMode="auto">
          <a:xfrm>
            <a:off x="1192213" y="758825"/>
            <a:ext cx="1030287" cy="1030288"/>
          </a:xfrm>
          <a:prstGeom prst="rect">
            <a:avLst/>
          </a:prstGeom>
          <a:noFill/>
          <a:ln w="9525">
            <a:noFill/>
            <a:miter lim="800000"/>
            <a:headEnd/>
            <a:tailEnd/>
          </a:ln>
        </p:spPr>
      </p:pic>
      <p:pic>
        <p:nvPicPr>
          <p:cNvPr id="38917"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022475" y="1069975"/>
            <a:ext cx="3078163" cy="585788"/>
          </a:xfrm>
        </p:spPr>
        <p:txBody>
          <a:bodyPr rtlCol="0">
            <a:normAutofit fontScale="90000"/>
          </a:bodyPr>
          <a:lstStyle/>
          <a:p>
            <a:pPr eaLnBrk="1" fontAlgn="auto" hangingPunct="1">
              <a:spcAft>
                <a:spcPts val="0"/>
              </a:spcAft>
              <a:defRPr/>
            </a:pPr>
            <a:r>
              <a:rPr lang="en-US" dirty="0">
                <a:solidFill>
                  <a:srgbClr val="7030A0"/>
                </a:solidFill>
                <a:latin typeface="Futura Std Medium Condensed" panose="020B0502020204020303" pitchFamily="34" charset="0"/>
              </a:rPr>
              <a:t>OBJETIVOS</a:t>
            </a:r>
          </a:p>
        </p:txBody>
      </p:sp>
      <p:sp>
        <p:nvSpPr>
          <p:cNvPr id="3" name="Content Placeholder 2">
            <a:extLst>
              <a:ext uri="{FF2B5EF4-FFF2-40B4-BE49-F238E27FC236}">
                <a16:creationId xmlns="" xmlns:a16="http://schemas.microsoft.com/office/drawing/2014/main" id="{09B4315F-F75A-9F46-B7A5-4FF3A4F404A7}"/>
              </a:ext>
            </a:extLst>
          </p:cNvPr>
          <p:cNvSpPr>
            <a:spLocks noGrp="1"/>
          </p:cNvSpPr>
          <p:nvPr>
            <p:ph idx="1"/>
          </p:nvPr>
        </p:nvSpPr>
        <p:spPr>
          <a:xfrm>
            <a:off x="1587499" y="2286000"/>
            <a:ext cx="8884557" cy="3200876"/>
          </a:xfrm>
        </p:spPr>
        <p:txBody>
          <a:bodyPr wrap="square" rtlCol="0">
            <a:spAutoFit/>
          </a:bodyPr>
          <a:lstStyle/>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Distinguir entre los conceptos soledad y </a:t>
            </a:r>
            <a:r>
              <a:rPr lang="es-ES" sz="3200" dirty="0" smtClean="0">
                <a:latin typeface="+mj-lt"/>
              </a:rPr>
              <a:t>desolación.</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Analizar </a:t>
            </a:r>
            <a:r>
              <a:rPr lang="es-ES" sz="3200" dirty="0" smtClean="0">
                <a:latin typeface="+mj-lt"/>
              </a:rPr>
              <a:t>qué percepción tenemos de la soledad o de </a:t>
            </a:r>
            <a:r>
              <a:rPr lang="es-ES" sz="3200" dirty="0" smtClean="0">
                <a:latin typeface="+mj-lt"/>
              </a:rPr>
              <a:t>estar solo.</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Analizar </a:t>
            </a:r>
            <a:r>
              <a:rPr lang="es-ES" sz="3200" dirty="0" smtClean="0">
                <a:latin typeface="+mj-lt"/>
              </a:rPr>
              <a:t>la relación entre la autoestima y la soledad en un episodio de la vida de Jesús. </a:t>
            </a:r>
            <a:endParaRPr lang="en-US" kern="0" dirty="0">
              <a:solidFill>
                <a:srgbClr val="000000"/>
              </a:solidFill>
              <a:latin typeface="+mj-lt"/>
              <a:sym typeface="Times"/>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flipV="1">
            <a:off x="2124075" y="1562100"/>
            <a:ext cx="7697788" cy="936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3"/>
          <a:srcRect/>
          <a:stretch>
            <a:fillRect/>
          </a:stretch>
        </p:blipFill>
        <p:spPr bwMode="auto">
          <a:xfrm>
            <a:off x="755650" y="798513"/>
            <a:ext cx="1128713" cy="1128712"/>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022475" y="1069975"/>
            <a:ext cx="3078163" cy="585788"/>
          </a:xfrm>
        </p:spPr>
        <p:txBody>
          <a:bodyPr rtlCol="0">
            <a:normAutofit fontScale="90000"/>
          </a:bodyPr>
          <a:lstStyle/>
          <a:p>
            <a:pPr eaLnBrk="1" fontAlgn="auto" hangingPunct="1">
              <a:spcAft>
                <a:spcPts val="0"/>
              </a:spcAft>
              <a:defRPr/>
            </a:pPr>
            <a:r>
              <a:rPr lang="en-US" dirty="0">
                <a:solidFill>
                  <a:srgbClr val="7030A0"/>
                </a:solidFill>
                <a:latin typeface="Futura Std Medium Condensed" panose="020B0502020204020303" pitchFamily="34" charset="0"/>
              </a:rPr>
              <a:t>OBJETIVOS</a:t>
            </a:r>
          </a:p>
        </p:txBody>
      </p:sp>
      <p:sp>
        <p:nvSpPr>
          <p:cNvPr id="3" name="Content Placeholder 2">
            <a:extLst>
              <a:ext uri="{FF2B5EF4-FFF2-40B4-BE49-F238E27FC236}">
                <a16:creationId xmlns="" xmlns:a16="http://schemas.microsoft.com/office/drawing/2014/main" id="{09B4315F-F75A-9F46-B7A5-4FF3A4F404A7}"/>
              </a:ext>
            </a:extLst>
          </p:cNvPr>
          <p:cNvSpPr>
            <a:spLocks noGrp="1"/>
          </p:cNvSpPr>
          <p:nvPr>
            <p:ph idx="1"/>
          </p:nvPr>
        </p:nvSpPr>
        <p:spPr>
          <a:xfrm>
            <a:off x="1587499" y="2286000"/>
            <a:ext cx="8884557" cy="4555093"/>
          </a:xfrm>
        </p:spPr>
        <p:txBody>
          <a:bodyPr wrap="square" rtlCol="0">
            <a:spAutoFit/>
          </a:bodyPr>
          <a:lstStyle/>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Mencionar qué actividades y tareas podemos hacer en los momentos de soledad </a:t>
            </a:r>
            <a:r>
              <a:rPr lang="es-ES" sz="3200" dirty="0" smtClean="0">
                <a:latin typeface="+mj-lt"/>
              </a:rPr>
              <a:t>para beneficio </a:t>
            </a:r>
            <a:r>
              <a:rPr lang="es-ES" sz="3200" dirty="0" smtClean="0">
                <a:latin typeface="+mj-lt"/>
              </a:rPr>
              <a:t>nuestro o de </a:t>
            </a:r>
            <a:r>
              <a:rPr lang="es-ES" sz="3200" dirty="0" smtClean="0">
                <a:latin typeface="+mj-lt"/>
              </a:rPr>
              <a:t>otros.</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Identificar </a:t>
            </a:r>
            <a:r>
              <a:rPr lang="es-ES" sz="3200" dirty="0" smtClean="0">
                <a:latin typeface="+mj-lt"/>
              </a:rPr>
              <a:t>los diversos momentos de la vida en que se </a:t>
            </a:r>
            <a:r>
              <a:rPr lang="es-ES" sz="3200" dirty="0" smtClean="0">
                <a:latin typeface="+mj-lt"/>
              </a:rPr>
              <a:t>pueden experimentar </a:t>
            </a:r>
            <a:r>
              <a:rPr lang="es-ES" sz="3200" dirty="0" smtClean="0">
                <a:latin typeface="+mj-lt"/>
              </a:rPr>
              <a:t>sentimientos de </a:t>
            </a:r>
            <a:r>
              <a:rPr lang="es-ES" sz="3200" dirty="0" smtClean="0">
                <a:latin typeface="+mj-lt"/>
              </a:rPr>
              <a:t>desolación.</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3200" dirty="0" smtClean="0">
                <a:latin typeface="+mj-lt"/>
              </a:rPr>
              <a:t>Mencionar </a:t>
            </a:r>
            <a:r>
              <a:rPr lang="es-ES" sz="3200" dirty="0" smtClean="0">
                <a:latin typeface="+mj-lt"/>
              </a:rPr>
              <a:t>la relación de la oración con la autoestima y </a:t>
            </a:r>
            <a:r>
              <a:rPr lang="es-ES" sz="3200" dirty="0" smtClean="0">
                <a:latin typeface="+mj-lt"/>
              </a:rPr>
              <a:t>con los </a:t>
            </a:r>
            <a:r>
              <a:rPr lang="es-ES" sz="3200" dirty="0" smtClean="0">
                <a:latin typeface="+mj-lt"/>
              </a:rPr>
              <a:t>sentimientos de desolación. </a:t>
            </a:r>
            <a:br>
              <a:rPr lang="es-ES" sz="3200" dirty="0" smtClean="0">
                <a:latin typeface="+mj-lt"/>
              </a:rPr>
            </a:br>
            <a:endParaRPr lang="en-US" sz="2400" kern="0" dirty="0">
              <a:solidFill>
                <a:srgbClr val="000000"/>
              </a:solidFill>
              <a:latin typeface="+mj-lt"/>
              <a:sym typeface="Times"/>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flipV="1">
            <a:off x="2124075" y="1562100"/>
            <a:ext cx="7697788" cy="936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3"/>
          <a:srcRect/>
          <a:stretch>
            <a:fillRect/>
          </a:stretch>
        </p:blipFill>
        <p:spPr bwMode="auto">
          <a:xfrm>
            <a:off x="755650" y="798513"/>
            <a:ext cx="1128713" cy="1128712"/>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197100" y="998538"/>
            <a:ext cx="4496998" cy="585787"/>
          </a:xfrm>
        </p:spPr>
        <p:txBody>
          <a:bodyPr rtlCol="0">
            <a:normAutofit fontScale="90000"/>
          </a:bodyPr>
          <a:lstStyle/>
          <a:p>
            <a:pPr eaLnBrk="1" fontAlgn="auto" hangingPunct="1">
              <a:spcAft>
                <a:spcPts val="0"/>
              </a:spcAft>
              <a:defRPr/>
            </a:pPr>
            <a:r>
              <a:rPr lang="en-US" dirty="0" smtClean="0">
                <a:solidFill>
                  <a:srgbClr val="D62212"/>
                </a:solidFill>
                <a:latin typeface="Futura Std Medium Condensed" panose="020B0502020204020303" pitchFamily="34" charset="0"/>
              </a:rPr>
              <a:t>VOCABULARIO</a:t>
            </a:r>
            <a:endParaRPr lang="en-US" dirty="0">
              <a:solidFill>
                <a:srgbClr val="D62212"/>
              </a:solidFill>
              <a:latin typeface="Futura Std Medium Condensed" panose="020B0502020204020303" pitchFamily="34" charset="0"/>
            </a:endParaRPr>
          </a:p>
        </p:txBody>
      </p:sp>
      <p:sp>
        <p:nvSpPr>
          <p:cNvPr id="3" name="Content Placeholder 2">
            <a:extLst>
              <a:ext uri="{FF2B5EF4-FFF2-40B4-BE49-F238E27FC236}">
                <a16:creationId xmlns="" xmlns:a16="http://schemas.microsoft.com/office/drawing/2014/main" id="{09B4315F-F75A-9F46-B7A5-4FF3A4F404A7}"/>
              </a:ext>
            </a:extLst>
          </p:cNvPr>
          <p:cNvSpPr>
            <a:spLocks noGrp="1"/>
          </p:cNvSpPr>
          <p:nvPr>
            <p:ph idx="1"/>
          </p:nvPr>
        </p:nvSpPr>
        <p:spPr>
          <a:xfrm>
            <a:off x="1792288" y="2170114"/>
            <a:ext cx="8728075" cy="4970591"/>
          </a:xfrm>
        </p:spPr>
        <p:txBody>
          <a:bodyPr wrap="square" rtlCol="0">
            <a:spAutoFit/>
          </a:bodyPr>
          <a:lstStyle/>
          <a:p>
            <a:pPr marL="0" indent="0" defTabSz="584200" eaLnBrk="1" fontAlgn="auto" hangingPunct="1">
              <a:lnSpc>
                <a:spcPct val="100000"/>
              </a:lnSpc>
              <a:spcBef>
                <a:spcPts val="0"/>
              </a:spcBef>
              <a:spcAft>
                <a:spcPts val="600"/>
              </a:spcAft>
              <a:buNone/>
              <a:defRPr/>
            </a:pPr>
            <a:r>
              <a:rPr lang="es-ES" sz="2400" b="1" dirty="0" smtClean="0">
                <a:latin typeface="+mj-lt"/>
              </a:rPr>
              <a:t>«SOLEDAD»: </a:t>
            </a:r>
            <a:r>
              <a:rPr lang="es-ES" sz="2400" dirty="0" smtClean="0">
                <a:latin typeface="+mj-lt"/>
              </a:rPr>
              <a:t>Carencia voluntaria o involuntaria de compañía.</a:t>
            </a:r>
            <a:br>
              <a:rPr lang="es-ES" sz="2400" dirty="0" smtClean="0">
                <a:latin typeface="+mj-lt"/>
              </a:rPr>
            </a:br>
            <a:r>
              <a:rPr lang="es-ES" sz="2400" dirty="0" smtClean="0">
                <a:latin typeface="+mj-lt"/>
              </a:rPr>
              <a:t>Pesar y melancolía que se sienten por la ausencia, muerte o pérdida de alguien o de algo</a:t>
            </a:r>
            <a:r>
              <a:rPr lang="es-ES" sz="2400" dirty="0" smtClean="0">
                <a:latin typeface="+mj-lt"/>
              </a:rPr>
              <a:t>.</a:t>
            </a:r>
          </a:p>
          <a:p>
            <a:pPr marL="0" indent="0" defTabSz="584200" eaLnBrk="1" fontAlgn="auto" hangingPunct="1">
              <a:lnSpc>
                <a:spcPct val="100000"/>
              </a:lnSpc>
              <a:spcBef>
                <a:spcPts val="0"/>
              </a:spcBef>
              <a:spcAft>
                <a:spcPts val="600"/>
              </a:spcAft>
              <a:buNone/>
              <a:defRPr/>
            </a:pPr>
            <a:r>
              <a:rPr lang="es-ES" sz="2400" b="1" dirty="0" smtClean="0">
                <a:latin typeface="+mj-lt"/>
              </a:rPr>
              <a:t/>
            </a:r>
            <a:br>
              <a:rPr lang="es-ES" sz="2400" b="1" dirty="0" smtClean="0">
                <a:latin typeface="+mj-lt"/>
              </a:rPr>
            </a:br>
            <a:r>
              <a:rPr lang="es-ES" sz="2400" b="1" dirty="0" smtClean="0">
                <a:latin typeface="+mj-lt"/>
              </a:rPr>
              <a:t>«DESOLACIÓN»:</a:t>
            </a:r>
            <a:r>
              <a:rPr lang="es-ES" sz="2400" dirty="0" smtClean="0">
                <a:latin typeface="+mj-lt"/>
              </a:rPr>
              <a:t> Sensación de hundimiento o vacío provocada</a:t>
            </a:r>
            <a:br>
              <a:rPr lang="es-ES" sz="2400" dirty="0" smtClean="0">
                <a:latin typeface="+mj-lt"/>
              </a:rPr>
            </a:br>
            <a:r>
              <a:rPr lang="es-ES" sz="2400" dirty="0" smtClean="0">
                <a:latin typeface="+mj-lt"/>
              </a:rPr>
              <a:t>por una angustia, dolor o tristeza. Bíblicamente también se hace</a:t>
            </a:r>
            <a:br>
              <a:rPr lang="es-ES" sz="2400" dirty="0" smtClean="0">
                <a:latin typeface="+mj-lt"/>
              </a:rPr>
            </a:br>
            <a:r>
              <a:rPr lang="es-ES" sz="2400" dirty="0" smtClean="0">
                <a:latin typeface="+mj-lt"/>
              </a:rPr>
              <a:t>referencia cuando el ser humano se encuentra afligido y desconsolado porque cree que ha sido abandonado por Dios. La </a:t>
            </a:r>
            <a:r>
              <a:rPr lang="es-ES" sz="2400" dirty="0" smtClean="0">
                <a:latin typeface="+mj-lt"/>
              </a:rPr>
              <a:t>palabra hebrea </a:t>
            </a:r>
            <a:r>
              <a:rPr lang="es-ES" sz="2400" dirty="0" smtClean="0">
                <a:latin typeface="+mj-lt"/>
              </a:rPr>
              <a:t>traducida «desolado» o «solo» en el Antiguo </a:t>
            </a:r>
            <a:r>
              <a:rPr lang="es-ES" sz="2400" dirty="0" smtClean="0">
                <a:latin typeface="+mj-lt"/>
              </a:rPr>
              <a:t>Testamento significa </a:t>
            </a:r>
            <a:r>
              <a:rPr lang="es-ES" sz="2400" dirty="0" smtClean="0">
                <a:latin typeface="+mj-lt"/>
              </a:rPr>
              <a:t>«único», solo uno; uno que es solitario, abandonado, miserable. </a:t>
            </a:r>
            <a:r>
              <a:rPr lang="es-ES" sz="2400" b="1" dirty="0" smtClean="0">
                <a:latin typeface="+mj-lt"/>
              </a:rPr>
              <a:t/>
            </a:r>
            <a:br>
              <a:rPr lang="es-ES" sz="2400" b="1" dirty="0" smtClean="0">
                <a:latin typeface="+mj-lt"/>
              </a:rPr>
            </a:br>
            <a:r>
              <a:rPr lang="es-ES" sz="2400" b="1" dirty="0" smtClean="0">
                <a:latin typeface="+mj-lt"/>
              </a:rPr>
              <a:t> </a:t>
            </a:r>
            <a:r>
              <a:rPr lang="es-ES" sz="2400" dirty="0" smtClean="0">
                <a:latin typeface="+mj-lt"/>
              </a:rPr>
              <a:t/>
            </a:r>
            <a:br>
              <a:rPr lang="es-ES" sz="2400" dirty="0" smtClean="0">
                <a:latin typeface="+mj-lt"/>
              </a:rPr>
            </a:br>
            <a:endParaRPr lang="en-US" sz="2400" kern="0" dirty="0">
              <a:solidFill>
                <a:schemeClr val="bg2">
                  <a:lumMod val="25000"/>
                </a:schemeClr>
              </a:solidFill>
              <a:latin typeface="+mj-lt"/>
              <a:sym typeface="Times"/>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39975" y="1584325"/>
            <a:ext cx="73580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18436" name="Picture 4"/>
          <p:cNvPicPr>
            <a:picLocks noChangeAspect="1" noChangeArrowheads="1"/>
          </p:cNvPicPr>
          <p:nvPr/>
        </p:nvPicPr>
        <p:blipFill>
          <a:blip r:embed="rId3"/>
          <a:srcRect/>
          <a:stretch>
            <a:fillRect/>
          </a:stretch>
        </p:blipFill>
        <p:spPr bwMode="auto">
          <a:xfrm>
            <a:off x="930275" y="736600"/>
            <a:ext cx="1109663" cy="1109663"/>
          </a:xfrm>
          <a:prstGeom prst="rect">
            <a:avLst/>
          </a:prstGeom>
          <a:noFill/>
          <a:ln w="9525">
            <a:noFill/>
            <a:miter lim="800000"/>
            <a:headEnd/>
            <a:tailEnd/>
          </a:ln>
        </p:spPr>
      </p:pic>
      <p:pic>
        <p:nvPicPr>
          <p:cNvPr id="18437"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227263" y="1001713"/>
            <a:ext cx="3999366" cy="585787"/>
          </a:xfrm>
        </p:spPr>
        <p:txBody>
          <a:bodyPr rtlCol="0">
            <a:normAutofit fontScale="90000"/>
          </a:bodyPr>
          <a:lstStyle/>
          <a:p>
            <a:pPr eaLnBrk="1" fontAlgn="auto" hangingPunct="1">
              <a:spcAft>
                <a:spcPts val="0"/>
              </a:spcAft>
              <a:defRPr/>
            </a:pPr>
            <a:r>
              <a:rPr lang="en-US" dirty="0">
                <a:solidFill>
                  <a:srgbClr val="D62212"/>
                </a:solidFill>
                <a:latin typeface="Futura Std Medium Condensed" panose="020B0502020204020303" pitchFamily="34" charset="0"/>
              </a:rPr>
              <a:t>VOCABULARIO</a:t>
            </a:r>
          </a:p>
        </p:txBody>
      </p:sp>
      <p:sp>
        <p:nvSpPr>
          <p:cNvPr id="3" name="Content Placeholder 2">
            <a:extLst>
              <a:ext uri="{FF2B5EF4-FFF2-40B4-BE49-F238E27FC236}">
                <a16:creationId xmlns="" xmlns:a16="http://schemas.microsoft.com/office/drawing/2014/main" id="{09B4315F-F75A-9F46-B7A5-4FF3A4F404A7}"/>
              </a:ext>
            </a:extLst>
          </p:cNvPr>
          <p:cNvSpPr>
            <a:spLocks noGrp="1"/>
          </p:cNvSpPr>
          <p:nvPr>
            <p:ph idx="1"/>
          </p:nvPr>
        </p:nvSpPr>
        <p:spPr>
          <a:xfrm>
            <a:off x="1866900" y="2335213"/>
            <a:ext cx="8855529" cy="2246769"/>
          </a:xfrm>
        </p:spPr>
        <p:txBody>
          <a:bodyPr wrap="square" rtlCol="0">
            <a:spAutoFit/>
          </a:bodyPr>
          <a:lstStyle/>
          <a:p>
            <a:pPr marL="0" indent="0" defTabSz="584200" eaLnBrk="1" fontAlgn="auto" hangingPunct="1">
              <a:lnSpc>
                <a:spcPct val="100000"/>
              </a:lnSpc>
              <a:spcBef>
                <a:spcPts val="0"/>
              </a:spcBef>
              <a:spcAft>
                <a:spcPts val="600"/>
              </a:spcAft>
              <a:buNone/>
              <a:defRPr/>
            </a:pPr>
            <a:r>
              <a:rPr lang="es-ES" b="1" kern="0" dirty="0" smtClean="0">
                <a:solidFill>
                  <a:schemeClr val="bg2">
                    <a:lumMod val="25000"/>
                  </a:schemeClr>
                </a:solidFill>
                <a:latin typeface="+mj-lt"/>
                <a:sym typeface="Times"/>
              </a:rPr>
              <a:t>«SENTIMIENTO DE ABANDONO»: </a:t>
            </a:r>
            <a:r>
              <a:rPr lang="es-ES" kern="0" dirty="0" smtClean="0">
                <a:solidFill>
                  <a:schemeClr val="bg2">
                    <a:lumMod val="25000"/>
                  </a:schemeClr>
                </a:solidFill>
                <a:latin typeface="+mj-lt"/>
                <a:sym typeface="Times"/>
              </a:rPr>
              <a:t>Consiste en un estado </a:t>
            </a:r>
            <a:r>
              <a:rPr lang="es-ES" kern="0" dirty="0" smtClean="0">
                <a:solidFill>
                  <a:schemeClr val="bg2">
                    <a:lumMod val="25000"/>
                  </a:schemeClr>
                </a:solidFill>
                <a:latin typeface="+mj-lt"/>
                <a:sym typeface="Times"/>
              </a:rPr>
              <a:t>anímico </a:t>
            </a:r>
            <a:r>
              <a:rPr lang="es-ES" kern="0" dirty="0" smtClean="0">
                <a:solidFill>
                  <a:schemeClr val="bg2">
                    <a:lumMod val="25000"/>
                  </a:schemeClr>
                </a:solidFill>
                <a:latin typeface="+mj-lt"/>
                <a:sym typeface="Times"/>
              </a:rPr>
              <a:t>en el cual la persona demuestra estados de angustia, </a:t>
            </a:r>
            <a:r>
              <a:rPr lang="es-ES" kern="0" dirty="0" smtClean="0">
                <a:solidFill>
                  <a:schemeClr val="bg2">
                    <a:lumMod val="25000"/>
                  </a:schemeClr>
                </a:solidFill>
                <a:latin typeface="+mj-lt"/>
                <a:sym typeface="Times"/>
              </a:rPr>
              <a:t>los cuales </a:t>
            </a:r>
            <a:r>
              <a:rPr lang="es-ES" kern="0" dirty="0" smtClean="0">
                <a:solidFill>
                  <a:schemeClr val="bg2">
                    <a:lumMod val="25000"/>
                  </a:schemeClr>
                </a:solidFill>
                <a:latin typeface="+mj-lt"/>
                <a:sym typeface="Times"/>
              </a:rPr>
              <a:t>son expresados mediante la sensación de que no le importa a nadie o que será abandonada. </a:t>
            </a:r>
            <a:endParaRPr lang="en-US" kern="0" dirty="0">
              <a:solidFill>
                <a:schemeClr val="bg2">
                  <a:lumMod val="25000"/>
                </a:schemeClr>
              </a:solidFill>
              <a:latin typeface="+mj-lt"/>
              <a:sym typeface="Times"/>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81250" y="1587500"/>
            <a:ext cx="73072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20484" name="Picture 4"/>
          <p:cNvPicPr>
            <a:picLocks noChangeAspect="1" noChangeArrowheads="1"/>
          </p:cNvPicPr>
          <p:nvPr/>
        </p:nvPicPr>
        <p:blipFill>
          <a:blip r:embed="rId3"/>
          <a:srcRect/>
          <a:stretch>
            <a:fillRect/>
          </a:stretch>
        </p:blipFill>
        <p:spPr bwMode="auto">
          <a:xfrm>
            <a:off x="960438" y="739775"/>
            <a:ext cx="1109662" cy="1109663"/>
          </a:xfrm>
          <a:prstGeom prst="rect">
            <a:avLst/>
          </a:prstGeom>
          <a:noFill/>
          <a:ln w="9525">
            <a:noFill/>
            <a:miter lim="800000"/>
            <a:headEnd/>
            <a:tailEnd/>
          </a:ln>
        </p:spPr>
      </p:pic>
      <p:pic>
        <p:nvPicPr>
          <p:cNvPr id="20485"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2" y="990600"/>
            <a:ext cx="872172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Lucas </a:t>
            </a:r>
            <a:r>
              <a:rPr lang="en-US" b="1" dirty="0" smtClean="0">
                <a:solidFill>
                  <a:schemeClr val="accent2">
                    <a:lumMod val="50000"/>
                  </a:schemeClr>
                </a:solidFill>
                <a:latin typeface="Futura PT Medium"/>
              </a:rPr>
              <a:t>9.51-52</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1936750"/>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0"/>
              </a:spcBef>
              <a:spcAft>
                <a:spcPts val="600"/>
              </a:spcAft>
              <a:buSzTx/>
              <a:buFontTx/>
              <a:buNone/>
              <a:defRPr sz="2331"/>
            </a:pPr>
            <a:r>
              <a:rPr lang="en-US" sz="2200" kern="0" dirty="0" smtClean="0">
                <a:latin typeface="+mj-lt"/>
              </a:rPr>
              <a:t>RVR</a:t>
            </a:r>
          </a:p>
          <a:p>
            <a:pPr marL="0" indent="0" defTabSz="368045" eaLnBrk="1" fontAlgn="auto" hangingPunct="1">
              <a:spcBef>
                <a:spcPts val="0"/>
              </a:spcBef>
              <a:spcAft>
                <a:spcPts val="600"/>
              </a:spcAft>
              <a:buSzTx/>
              <a:buFontTx/>
              <a:buNone/>
              <a:defRPr sz="2331"/>
            </a:pPr>
            <a:endParaRPr lang="es-ES" sz="2200" dirty="0" smtClean="0">
              <a:latin typeface="+mj-lt"/>
            </a:endParaRPr>
          </a:p>
          <a:p>
            <a:pPr marL="0" indent="0" defTabSz="368045" eaLnBrk="1" fontAlgn="auto" hangingPunct="1">
              <a:spcBef>
                <a:spcPts val="0"/>
              </a:spcBef>
              <a:spcAft>
                <a:spcPts val="600"/>
              </a:spcAft>
              <a:buSzTx/>
              <a:buNone/>
              <a:defRPr sz="2331"/>
            </a:pPr>
            <a:r>
              <a:rPr lang="es-ES" sz="2200" dirty="0" smtClean="0">
                <a:latin typeface="+mj-lt"/>
              </a:rPr>
              <a:t>51 Cuando se cumplió el tiempo </a:t>
            </a:r>
            <a:r>
              <a:rPr lang="es-ES" sz="2200" dirty="0" smtClean="0">
                <a:latin typeface="+mj-lt"/>
              </a:rPr>
              <a:t>en que </a:t>
            </a:r>
            <a:r>
              <a:rPr lang="es-ES" sz="2200" dirty="0" smtClean="0">
                <a:latin typeface="+mj-lt"/>
              </a:rPr>
              <a:t>él había de ser recibido </a:t>
            </a:r>
            <a:r>
              <a:rPr lang="es-ES" sz="2200" dirty="0" smtClean="0">
                <a:latin typeface="+mj-lt"/>
              </a:rPr>
              <a:t>arriba, afirmó </a:t>
            </a:r>
            <a:r>
              <a:rPr lang="es-ES" sz="2200" dirty="0" smtClean="0">
                <a:latin typeface="+mj-lt"/>
              </a:rPr>
              <a:t>su rostro para ir a </a:t>
            </a:r>
            <a:r>
              <a:rPr lang="es-ES" sz="2200" dirty="0" smtClean="0">
                <a:latin typeface="+mj-lt"/>
              </a:rPr>
              <a:t>Jerusalén.</a:t>
            </a:r>
          </a:p>
          <a:p>
            <a:pPr marL="0" indent="0" defTabSz="368045" eaLnBrk="1" fontAlgn="auto" hangingPunct="1">
              <a:spcBef>
                <a:spcPts val="0"/>
              </a:spcBef>
              <a:spcAft>
                <a:spcPts val="600"/>
              </a:spcAft>
              <a:buSzTx/>
              <a:buNone/>
              <a:defRPr sz="2331"/>
            </a:pPr>
            <a:endParaRPr lang="es-ES" sz="2200" dirty="0" smtClean="0">
              <a:latin typeface="+mj-lt"/>
            </a:endParaRPr>
          </a:p>
          <a:p>
            <a:pPr marL="0" indent="0" defTabSz="368045" eaLnBrk="1" fontAlgn="auto" hangingPunct="1">
              <a:spcBef>
                <a:spcPts val="0"/>
              </a:spcBef>
              <a:spcAft>
                <a:spcPts val="600"/>
              </a:spcAft>
              <a:buSzTx/>
              <a:buNone/>
              <a:defRPr sz="2331"/>
            </a:pPr>
            <a:r>
              <a:rPr lang="es-ES" sz="2200" dirty="0" smtClean="0">
                <a:latin typeface="+mj-lt"/>
              </a:rPr>
              <a:t>52 </a:t>
            </a:r>
            <a:r>
              <a:rPr lang="es-ES" sz="2200" dirty="0" smtClean="0">
                <a:latin typeface="+mj-lt"/>
              </a:rPr>
              <a:t>Y envió mensajeros delante de </a:t>
            </a:r>
            <a:r>
              <a:rPr lang="es-ES" sz="2200" dirty="0" smtClean="0">
                <a:latin typeface="+mj-lt"/>
              </a:rPr>
              <a:t>él, los </a:t>
            </a:r>
            <a:r>
              <a:rPr lang="es-ES" sz="2200" dirty="0" smtClean="0">
                <a:latin typeface="+mj-lt"/>
              </a:rPr>
              <a:t>cuales fueron y entraron en </a:t>
            </a:r>
            <a:r>
              <a:rPr lang="es-ES" sz="2200" dirty="0" smtClean="0">
                <a:latin typeface="+mj-lt"/>
              </a:rPr>
              <a:t>una aldea </a:t>
            </a:r>
            <a:r>
              <a:rPr lang="es-ES" sz="2200" dirty="0" smtClean="0">
                <a:latin typeface="+mj-lt"/>
              </a:rPr>
              <a:t>de los samaritanos para hacerle preparativos. </a:t>
            </a:r>
            <a:r>
              <a:rPr lang="es-ES" sz="1800" dirty="0" smtClean="0">
                <a:latin typeface="+mj-lt"/>
              </a:rPr>
              <a:t/>
            </a:r>
            <a:br>
              <a:rPr lang="es-ES" sz="1800" dirty="0" smtClean="0">
                <a:latin typeface="+mj-lt"/>
              </a:rPr>
            </a:br>
            <a:endParaRPr lang="en-US" sz="1800" kern="0" dirty="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418263" y="1722203"/>
            <a:ext cx="4606925" cy="4471988"/>
          </a:xfrm>
          <a:prstGeom prst="rect">
            <a:avLst/>
          </a:prstGeom>
          <a:ln w="12700">
            <a:miter lim="400000"/>
          </a:ln>
          <a:extLst>
            <a:ext uri="{C572A759-6A51-4108-AA02-DFA0A04FC94B}"/>
          </a:extLst>
        </p:spPr>
        <p:txBody>
          <a:bodyPr lIns="54864" tIns="50800" rIns="50800" bIns="50800" anchor="ctr">
            <a:no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2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51 Cuando ya se acercaba el </a:t>
            </a:r>
            <a:r>
              <a:rPr lang="es-ES" sz="2200" dirty="0" smtClean="0">
                <a:latin typeface="+mj-lt"/>
                <a:sym typeface="Times"/>
              </a:rPr>
              <a:t>tiempo en </a:t>
            </a:r>
            <a:r>
              <a:rPr lang="es-ES" sz="2200" dirty="0" smtClean="0">
                <a:latin typeface="+mj-lt"/>
                <a:sym typeface="Times"/>
              </a:rPr>
              <a:t>que Jesús había de subir al </a:t>
            </a:r>
            <a:r>
              <a:rPr lang="es-ES" sz="2200" dirty="0" smtClean="0">
                <a:latin typeface="+mj-lt"/>
                <a:sym typeface="Times"/>
              </a:rPr>
              <a:t>cielo, emprendió </a:t>
            </a:r>
            <a:r>
              <a:rPr lang="es-ES" sz="2200" dirty="0" smtClean="0">
                <a:latin typeface="+mj-lt"/>
                <a:sym typeface="Times"/>
              </a:rPr>
              <a:t>con valor su viaje a </a:t>
            </a:r>
            <a:r>
              <a:rPr lang="es-ES" sz="2200" dirty="0" smtClean="0">
                <a:latin typeface="+mj-lt"/>
                <a:sym typeface="Times"/>
              </a:rPr>
              <a:t>Jerusalén.</a:t>
            </a:r>
          </a:p>
          <a:p>
            <a:pPr defTabSz="368045" eaLnBrk="1" fontAlgn="auto">
              <a:spcBef>
                <a:spcPts val="0"/>
              </a:spcBef>
              <a:spcAft>
                <a:spcPts val="60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52 </a:t>
            </a:r>
            <a:r>
              <a:rPr lang="es-ES" sz="2200" dirty="0" smtClean="0">
                <a:latin typeface="+mj-lt"/>
                <a:sym typeface="Times"/>
              </a:rPr>
              <a:t>Envió por delante </a:t>
            </a:r>
            <a:r>
              <a:rPr lang="es-ES" sz="2200" dirty="0" smtClean="0">
                <a:latin typeface="+mj-lt"/>
                <a:sym typeface="Times"/>
              </a:rPr>
              <a:t>mensajeros, que </a:t>
            </a:r>
            <a:r>
              <a:rPr lang="es-ES" sz="2200" dirty="0" smtClean="0">
                <a:latin typeface="+mj-lt"/>
                <a:sym typeface="Times"/>
              </a:rPr>
              <a:t>fueron a una aldea de </a:t>
            </a:r>
            <a:r>
              <a:rPr lang="es-ES" sz="2200" dirty="0" smtClean="0">
                <a:latin typeface="+mj-lt"/>
                <a:sym typeface="Times"/>
              </a:rPr>
              <a:t>Samaria para </a:t>
            </a:r>
            <a:r>
              <a:rPr lang="es-ES" sz="2200" dirty="0" smtClean="0">
                <a:latin typeface="+mj-lt"/>
                <a:sym typeface="Times"/>
              </a:rPr>
              <a:t>conseguirle alojamiento; </a:t>
            </a:r>
            <a:r>
              <a:rPr lang="es-ES" sz="1600" dirty="0" smtClean="0">
                <a:latin typeface="+mj-lt"/>
                <a:sym typeface="Times"/>
              </a:rPr>
              <a:t/>
            </a:r>
            <a:br>
              <a:rPr lang="es-ES" sz="1600" dirty="0" smtClean="0">
                <a:latin typeface="+mj-lt"/>
                <a:sym typeface="Times"/>
              </a:rPr>
            </a:br>
            <a:endParaRPr lang="en-US" sz="1600" kern="0" dirty="0">
              <a:solidFill>
                <a:srgbClr val="000000"/>
              </a:solidFill>
              <a:latin typeface="+mj-lt"/>
              <a:ea typeface="Times"/>
              <a:cs typeface="Times"/>
              <a:sym typeface="Times"/>
            </a:endParaRPr>
          </a:p>
        </p:txBody>
      </p:sp>
      <p:pic>
        <p:nvPicPr>
          <p:cNvPr id="26629"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6630"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2" y="990600"/>
            <a:ext cx="9366023"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Lucas </a:t>
            </a:r>
            <a:r>
              <a:rPr lang="en-US" b="1" dirty="0" smtClean="0">
                <a:solidFill>
                  <a:schemeClr val="accent2">
                    <a:lumMod val="50000"/>
                  </a:schemeClr>
                </a:solidFill>
                <a:latin typeface="Futura PT Medium"/>
              </a:rPr>
              <a:t>9.53-54</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1779090"/>
            <a:ext cx="4300538" cy="4581525"/>
          </a:xfrm>
          <a:prstGeom prst="rect">
            <a:avLst/>
          </a:prstGeom>
          <a:ln w="12700">
            <a:miter lim="400000"/>
          </a:ln>
          <a:extLst>
            <a:ext uri="{C572A759-6A51-4108-AA02-DFA0A04FC94B}"/>
          </a:extLst>
        </p:spPr>
        <p:txBody>
          <a:bodyPr lIns="50800" tIns="50800" rIns="50800" bIns="50800" anchor="ctr">
            <a:no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spcBef>
                <a:spcPts val="2600"/>
              </a:spcBef>
              <a:spcAft>
                <a:spcPts val="600"/>
              </a:spcAft>
              <a:buSzTx/>
              <a:buFontTx/>
              <a:buNone/>
              <a:defRPr sz="2331"/>
            </a:pPr>
            <a:r>
              <a:rPr lang="en-US" sz="2400" kern="0" dirty="0">
                <a:latin typeface="+mj-lt"/>
              </a:rPr>
              <a:t>RVR</a:t>
            </a:r>
          </a:p>
          <a:p>
            <a:pPr marL="0" indent="0" defTabSz="368045" eaLnBrk="1" fontAlgn="auto" hangingPunct="1">
              <a:spcBef>
                <a:spcPts val="0"/>
              </a:spcBef>
              <a:spcAft>
                <a:spcPts val="600"/>
              </a:spcAft>
              <a:buSzTx/>
              <a:buNone/>
              <a:defRPr sz="2331"/>
            </a:pPr>
            <a:endParaRPr lang="es-ES" sz="2400"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53 Pero no lo recibieron, porque </a:t>
            </a:r>
            <a:r>
              <a:rPr lang="es-ES" sz="2400" dirty="0" smtClean="0">
                <a:latin typeface="+mj-lt"/>
              </a:rPr>
              <a:t>su intención </a:t>
            </a:r>
            <a:r>
              <a:rPr lang="es-ES" sz="2400" dirty="0" smtClean="0">
                <a:latin typeface="+mj-lt"/>
              </a:rPr>
              <a:t>era ir a Jerusalén</a:t>
            </a:r>
            <a:r>
              <a:rPr lang="es-ES" sz="2400" dirty="0" smtClean="0">
                <a:latin typeface="+mj-lt"/>
              </a:rPr>
              <a:t>.</a:t>
            </a:r>
          </a:p>
          <a:p>
            <a:pPr marL="0" indent="0" defTabSz="368045" eaLnBrk="1" fontAlgn="auto" hangingPunct="1">
              <a:spcBef>
                <a:spcPts val="0"/>
              </a:spcBef>
              <a:spcAft>
                <a:spcPts val="600"/>
              </a:spcAft>
              <a:buSzTx/>
              <a:buNone/>
              <a:defRPr sz="2331"/>
            </a:pPr>
            <a:endParaRPr lang="es-ES" sz="2400" dirty="0" smtClean="0">
              <a:latin typeface="+mj-lt"/>
            </a:endParaRPr>
          </a:p>
          <a:p>
            <a:pPr marL="0" indent="0" defTabSz="368045" eaLnBrk="1" fontAlgn="auto" hangingPunct="1">
              <a:spcBef>
                <a:spcPts val="0"/>
              </a:spcBef>
              <a:spcAft>
                <a:spcPts val="600"/>
              </a:spcAft>
              <a:buSzTx/>
              <a:buNone/>
              <a:defRPr sz="2331"/>
            </a:pPr>
            <a:r>
              <a:rPr lang="es-ES" sz="2400" dirty="0" smtClean="0">
                <a:latin typeface="+mj-lt"/>
              </a:rPr>
              <a:t>54 </a:t>
            </a:r>
            <a:r>
              <a:rPr lang="es-ES" sz="2400" dirty="0" smtClean="0">
                <a:latin typeface="+mj-lt"/>
              </a:rPr>
              <a:t>Al ver esto, Jacobo y Juan, sus </a:t>
            </a:r>
            <a:r>
              <a:rPr lang="es-ES" sz="2400" dirty="0" smtClean="0">
                <a:latin typeface="+mj-lt"/>
              </a:rPr>
              <a:t>discípulos</a:t>
            </a:r>
            <a:r>
              <a:rPr lang="es-ES" sz="2400" dirty="0" smtClean="0">
                <a:latin typeface="+mj-lt"/>
              </a:rPr>
              <a:t>, le dijeron: —Señor, ¿</a:t>
            </a:r>
            <a:r>
              <a:rPr lang="es-ES" sz="2400" dirty="0" smtClean="0">
                <a:latin typeface="+mj-lt"/>
              </a:rPr>
              <a:t>quieres </a:t>
            </a:r>
            <a:r>
              <a:rPr lang="es-ES" sz="2400" dirty="0" smtClean="0">
                <a:latin typeface="+mj-lt"/>
              </a:rPr>
              <a:t>que mandemos que </a:t>
            </a:r>
            <a:r>
              <a:rPr lang="es-ES" sz="2400" dirty="0" smtClean="0">
                <a:latin typeface="+mj-lt"/>
              </a:rPr>
              <a:t>descienda fuego </a:t>
            </a:r>
            <a:r>
              <a:rPr lang="es-ES" sz="2400" dirty="0" smtClean="0">
                <a:latin typeface="+mj-lt"/>
              </a:rPr>
              <a:t>del cielo, como hizo Elías, </a:t>
            </a:r>
            <a:r>
              <a:rPr lang="es-ES" sz="2400" dirty="0" smtClean="0">
                <a:latin typeface="+mj-lt"/>
              </a:rPr>
              <a:t>y los </a:t>
            </a:r>
            <a:r>
              <a:rPr lang="es-ES" sz="2400" dirty="0" smtClean="0">
                <a:latin typeface="+mj-lt"/>
              </a:rPr>
              <a:t>consuma? </a:t>
            </a:r>
            <a:endParaRPr lang="en-US" sz="2400" kern="0" dirty="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418262" y="1936750"/>
            <a:ext cx="4606925" cy="4921250"/>
          </a:xfrm>
          <a:prstGeom prst="rect">
            <a:avLst/>
          </a:prstGeom>
          <a:ln w="12700">
            <a:miter lim="400000"/>
          </a:ln>
          <a:extLst>
            <a:ext uri="{C572A759-6A51-4108-AA02-DFA0A04FC94B}"/>
          </a:extLst>
        </p:spPr>
        <p:txBody>
          <a:bodyPr lIns="54864" tIns="50800" rIns="50800" bIns="50800" anchor="ctr">
            <a:normAutofit fontScale="40000" lnSpcReduction="20000"/>
          </a:bodyPr>
          <a:lstStyle/>
          <a:p>
            <a:pPr defTabSz="368045" eaLnBrk="1" fontAlgn="auto">
              <a:lnSpc>
                <a:spcPct val="120000"/>
              </a:lnSpc>
              <a:spcBef>
                <a:spcPts val="2600"/>
              </a:spcBef>
              <a:spcAft>
                <a:spcPts val="0"/>
              </a:spcAft>
              <a:defRPr sz="2331" b="0">
                <a:latin typeface="Times"/>
                <a:ea typeface="Times"/>
                <a:cs typeface="Times"/>
                <a:sym typeface="Times"/>
              </a:defRPr>
            </a:pPr>
            <a:r>
              <a:rPr sz="4900" kern="0" dirty="0">
                <a:solidFill>
                  <a:srgbClr val="000000"/>
                </a:solidFill>
                <a:latin typeface="+mj-lt"/>
                <a:ea typeface="Times"/>
                <a:cs typeface="Times"/>
                <a:sym typeface="Times"/>
              </a:rPr>
              <a:t>VP</a:t>
            </a:r>
          </a:p>
          <a:p>
            <a:pPr defTabSz="368045" eaLnBrk="1" fontAlgn="auto">
              <a:spcBef>
                <a:spcPts val="0"/>
              </a:spcBef>
              <a:spcAft>
                <a:spcPts val="0"/>
              </a:spcAft>
              <a:defRPr sz="2331" b="0">
                <a:latin typeface="Times"/>
                <a:ea typeface="Times"/>
                <a:cs typeface="Times"/>
                <a:sym typeface="Times"/>
              </a:defRPr>
            </a:pPr>
            <a:endParaRPr lang="es-ES" sz="5500" dirty="0" smtClean="0">
              <a:latin typeface="+mj-lt"/>
              <a:sym typeface="Times"/>
            </a:endParaRPr>
          </a:p>
          <a:p>
            <a:pPr defTabSz="368045" eaLnBrk="1" fontAlgn="auto">
              <a:lnSpc>
                <a:spcPct val="120000"/>
              </a:lnSpc>
              <a:spcBef>
                <a:spcPts val="0"/>
              </a:spcBef>
              <a:spcAft>
                <a:spcPts val="600"/>
              </a:spcAft>
              <a:defRPr sz="2331" b="0">
                <a:latin typeface="Times"/>
                <a:ea typeface="Times"/>
                <a:cs typeface="Times"/>
                <a:sym typeface="Times"/>
              </a:defRPr>
            </a:pPr>
            <a:r>
              <a:rPr lang="es-ES" sz="5500" dirty="0" smtClean="0">
                <a:latin typeface="+mj-lt"/>
                <a:sym typeface="Times"/>
              </a:rPr>
              <a:t>53 pero </a:t>
            </a:r>
            <a:r>
              <a:rPr lang="es-ES" sz="5500" dirty="0" smtClean="0">
                <a:latin typeface="+mj-lt"/>
                <a:sym typeface="Times"/>
              </a:rPr>
              <a:t>los samaritanos no quisieron recibirlo, porque se daban</a:t>
            </a:r>
            <a:br>
              <a:rPr lang="es-ES" sz="5500" dirty="0" smtClean="0">
                <a:latin typeface="+mj-lt"/>
                <a:sym typeface="Times"/>
              </a:rPr>
            </a:br>
            <a:r>
              <a:rPr lang="es-ES" sz="5500" dirty="0" smtClean="0">
                <a:latin typeface="+mj-lt"/>
                <a:sym typeface="Times"/>
              </a:rPr>
              <a:t>cuenta de que se dirigía a Jerusalén.</a:t>
            </a:r>
            <a:br>
              <a:rPr lang="es-ES" sz="5500" dirty="0" smtClean="0">
                <a:latin typeface="+mj-lt"/>
                <a:sym typeface="Times"/>
              </a:rPr>
            </a:br>
            <a:endParaRPr lang="es-ES" sz="5500" dirty="0" smtClean="0">
              <a:latin typeface="+mj-lt"/>
              <a:sym typeface="Times"/>
            </a:endParaRPr>
          </a:p>
          <a:p>
            <a:pPr defTabSz="368045" eaLnBrk="1" fontAlgn="auto">
              <a:lnSpc>
                <a:spcPct val="120000"/>
              </a:lnSpc>
              <a:spcBef>
                <a:spcPts val="0"/>
              </a:spcBef>
              <a:spcAft>
                <a:spcPts val="600"/>
              </a:spcAft>
              <a:defRPr sz="2331" b="0">
                <a:latin typeface="Times"/>
                <a:ea typeface="Times"/>
                <a:cs typeface="Times"/>
                <a:sym typeface="Times"/>
              </a:defRPr>
            </a:pPr>
            <a:r>
              <a:rPr lang="es-ES" sz="5500" dirty="0" smtClean="0">
                <a:latin typeface="+mj-lt"/>
                <a:sym typeface="Times"/>
              </a:rPr>
              <a:t>54 </a:t>
            </a:r>
            <a:r>
              <a:rPr lang="es-ES" sz="5500" dirty="0" smtClean="0">
                <a:latin typeface="+mj-lt"/>
                <a:sym typeface="Times"/>
              </a:rPr>
              <a:t>Cuando sus discípulos Santiago</a:t>
            </a:r>
            <a:br>
              <a:rPr lang="es-ES" sz="5500" dirty="0" smtClean="0">
                <a:latin typeface="+mj-lt"/>
                <a:sym typeface="Times"/>
              </a:rPr>
            </a:br>
            <a:r>
              <a:rPr lang="es-ES" sz="5500" dirty="0" smtClean="0">
                <a:latin typeface="+mj-lt"/>
                <a:sym typeface="Times"/>
              </a:rPr>
              <a:t>y Juan vieron esto, le dijeron: —Señor, ¿quieres que ordenemos</a:t>
            </a:r>
            <a:br>
              <a:rPr lang="es-ES" sz="5500" dirty="0" smtClean="0">
                <a:latin typeface="+mj-lt"/>
                <a:sym typeface="Times"/>
              </a:rPr>
            </a:br>
            <a:r>
              <a:rPr lang="es-ES" sz="5500" dirty="0" smtClean="0">
                <a:latin typeface="+mj-lt"/>
                <a:sym typeface="Times"/>
              </a:rPr>
              <a:t>que baje fuego del cielo, y </a:t>
            </a:r>
            <a:r>
              <a:rPr lang="es-ES" sz="5500" dirty="0" err="1" smtClean="0">
                <a:latin typeface="+mj-lt"/>
                <a:sym typeface="Times"/>
              </a:rPr>
              <a:t>queacabe</a:t>
            </a:r>
            <a:r>
              <a:rPr lang="es-ES" sz="5500" dirty="0" smtClean="0">
                <a:latin typeface="+mj-lt"/>
                <a:sym typeface="Times"/>
              </a:rPr>
              <a:t> con ellos? </a:t>
            </a:r>
            <a:br>
              <a:rPr lang="es-ES" sz="5500" dirty="0" smtClean="0">
                <a:latin typeface="+mj-lt"/>
                <a:sym typeface="Times"/>
              </a:rPr>
            </a:br>
            <a:endParaRPr lang="en-US" sz="4500" kern="0" dirty="0">
              <a:solidFill>
                <a:srgbClr val="000000"/>
              </a:solidFill>
              <a:latin typeface="+mj-lt"/>
              <a:ea typeface="Times"/>
              <a:cs typeface="Times"/>
              <a:sym typeface="Times"/>
            </a:endParaRPr>
          </a:p>
        </p:txBody>
      </p:sp>
      <p:pic>
        <p:nvPicPr>
          <p:cNvPr id="28677"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8678" name="Picture 6"/>
          <p:cNvPicPr>
            <a:picLocks noChangeAspect="1" noChangeArrowheads="1"/>
          </p:cNvPicPr>
          <p:nvPr/>
        </p:nvPicPr>
        <p:blipFill>
          <a:blip r:embed="rId4"/>
          <a:srcRect/>
          <a:stretch>
            <a:fillRect/>
          </a:stretch>
        </p:blipFill>
        <p:spPr bwMode="auto">
          <a:xfrm>
            <a:off x="10354718" y="6143298"/>
            <a:ext cx="1697037" cy="6048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3" y="990600"/>
            <a:ext cx="834276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Lucas </a:t>
            </a:r>
            <a:r>
              <a:rPr lang="en-US" b="1" dirty="0" smtClean="0">
                <a:solidFill>
                  <a:schemeClr val="accent2">
                    <a:lumMod val="50000"/>
                  </a:schemeClr>
                </a:solidFill>
                <a:latin typeface="Futura PT Medium"/>
              </a:rPr>
              <a:t>9.55-56</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1936750"/>
            <a:ext cx="4300538" cy="4581525"/>
          </a:xfrm>
          <a:prstGeom prst="rect">
            <a:avLst/>
          </a:prstGeom>
          <a:ln w="12700">
            <a:miter lim="400000"/>
          </a:ln>
          <a:extLst>
            <a:ext uri="{C572A759-6A51-4108-AA02-DFA0A04FC94B}"/>
          </a:extLst>
        </p:spPr>
        <p:txBody>
          <a:bodyPr lIns="50800" tIns="50800" rIns="50800" bIns="50800" anchor="ctr">
            <a:normAutofit fontScale="85000" lnSpcReduction="10000"/>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600" kern="0" dirty="0">
                <a:latin typeface="+mj-lt"/>
              </a:rPr>
              <a:t>RVR</a:t>
            </a:r>
          </a:p>
          <a:p>
            <a:pPr marL="0" indent="0" defTabSz="368045" eaLnBrk="1" fontAlgn="auto" hangingPunct="1">
              <a:lnSpc>
                <a:spcPct val="120000"/>
              </a:lnSpc>
              <a:spcBef>
                <a:spcPts val="0"/>
              </a:spcBef>
              <a:buSzTx/>
              <a:buNone/>
              <a:defRPr sz="2331"/>
            </a:pPr>
            <a:endParaRPr lang="es-ES" sz="2600" b="1" dirty="0" smtClean="0">
              <a:latin typeface="+mj-lt"/>
            </a:endParaRPr>
          </a:p>
          <a:p>
            <a:pPr marL="0" indent="0" defTabSz="368045" eaLnBrk="1" fontAlgn="auto" hangingPunct="1">
              <a:lnSpc>
                <a:spcPct val="120000"/>
              </a:lnSpc>
              <a:spcBef>
                <a:spcPts val="0"/>
              </a:spcBef>
              <a:buSzTx/>
              <a:buNone/>
              <a:defRPr sz="2331"/>
            </a:pPr>
            <a:r>
              <a:rPr lang="es-ES" sz="2600" dirty="0" smtClean="0">
                <a:latin typeface="+mj-lt"/>
              </a:rPr>
              <a:t>55</a:t>
            </a:r>
            <a:r>
              <a:rPr lang="es-ES" sz="2600" b="1" dirty="0" smtClean="0">
                <a:latin typeface="+mj-lt"/>
              </a:rPr>
              <a:t> </a:t>
            </a:r>
            <a:r>
              <a:rPr lang="es-ES" sz="2600" dirty="0" smtClean="0">
                <a:latin typeface="+mj-lt"/>
              </a:rPr>
              <a:t>Entonces, volviéndose él, los reprendió diciendo: —Vosotros no</a:t>
            </a:r>
            <a:br>
              <a:rPr lang="es-ES" sz="2600" dirty="0" smtClean="0">
                <a:latin typeface="+mj-lt"/>
              </a:rPr>
            </a:br>
            <a:r>
              <a:rPr lang="es-ES" sz="2600" dirty="0" smtClean="0">
                <a:latin typeface="+mj-lt"/>
              </a:rPr>
              <a:t>sabéis de qué espíritu sois,</a:t>
            </a:r>
            <a:br>
              <a:rPr lang="es-ES" sz="2600" dirty="0" smtClean="0">
                <a:latin typeface="+mj-lt"/>
              </a:rPr>
            </a:br>
            <a:endParaRPr lang="es-ES" sz="2600" dirty="0" smtClean="0">
              <a:latin typeface="+mj-lt"/>
            </a:endParaRPr>
          </a:p>
          <a:p>
            <a:pPr marL="0" indent="0" defTabSz="368045" eaLnBrk="1" fontAlgn="auto" hangingPunct="1">
              <a:lnSpc>
                <a:spcPct val="120000"/>
              </a:lnSpc>
              <a:spcBef>
                <a:spcPts val="0"/>
              </a:spcBef>
              <a:buSzTx/>
              <a:buNone/>
              <a:defRPr sz="2331"/>
            </a:pPr>
            <a:r>
              <a:rPr lang="es-ES" sz="2600" dirty="0" smtClean="0">
                <a:latin typeface="+mj-lt"/>
              </a:rPr>
              <a:t>56</a:t>
            </a:r>
            <a:r>
              <a:rPr lang="es-ES" sz="2600" b="1" dirty="0" smtClean="0">
                <a:latin typeface="+mj-lt"/>
              </a:rPr>
              <a:t> </a:t>
            </a:r>
            <a:r>
              <a:rPr lang="es-ES" sz="2600" dirty="0" smtClean="0">
                <a:latin typeface="+mj-lt"/>
              </a:rPr>
              <a:t>porque </a:t>
            </a:r>
            <a:r>
              <a:rPr lang="es-ES" sz="2600" dirty="0" smtClean="0">
                <a:latin typeface="+mj-lt"/>
              </a:rPr>
              <a:t>el Hijo del hombre no </a:t>
            </a:r>
            <a:r>
              <a:rPr lang="es-ES" sz="2600" dirty="0" smtClean="0">
                <a:latin typeface="+mj-lt"/>
              </a:rPr>
              <a:t>ha venido </a:t>
            </a:r>
            <a:r>
              <a:rPr lang="es-ES" sz="2600" dirty="0" smtClean="0">
                <a:latin typeface="+mj-lt"/>
              </a:rPr>
              <a:t>para perder las almas de </a:t>
            </a:r>
            <a:r>
              <a:rPr lang="es-ES" sz="2600" dirty="0" smtClean="0">
                <a:latin typeface="+mj-lt"/>
              </a:rPr>
              <a:t>los hombres</a:t>
            </a:r>
            <a:r>
              <a:rPr lang="es-ES" sz="2600" dirty="0" smtClean="0">
                <a:latin typeface="+mj-lt"/>
              </a:rPr>
              <a:t>, sino para salvarlas. Y </a:t>
            </a:r>
            <a:r>
              <a:rPr lang="es-ES" sz="2600" dirty="0" smtClean="0">
                <a:latin typeface="+mj-lt"/>
              </a:rPr>
              <a:t>se fueron </a:t>
            </a:r>
            <a:r>
              <a:rPr lang="es-ES" sz="2600" dirty="0" smtClean="0">
                <a:latin typeface="+mj-lt"/>
              </a:rPr>
              <a:t>a otra aldea. </a:t>
            </a:r>
            <a:r>
              <a:rPr lang="es-ES" dirty="0" smtClean="0"/>
              <a:t/>
            </a:r>
            <a:br>
              <a:rPr lang="es-ES" dirty="0" smtClean="0"/>
            </a:br>
            <a:endParaRPr lang="en-US" sz="2000" kern="0" dirty="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418262" y="1240140"/>
            <a:ext cx="4606925" cy="4471988"/>
          </a:xfrm>
          <a:prstGeom prst="rect">
            <a:avLst/>
          </a:prstGeom>
          <a:ln w="12700">
            <a:miter lim="400000"/>
          </a:ln>
          <a:extLst>
            <a:ext uri="{C572A759-6A51-4108-AA02-DFA0A04FC94B}"/>
          </a:extLst>
        </p:spPr>
        <p:txBody>
          <a:bodyPr lIns="54864" tIns="50800" rIns="50800" bIns="50800" anchor="ctr">
            <a:norm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55 Pero Jesús se volvió y los reprendió.</a:t>
            </a:r>
            <a:br>
              <a:rPr lang="es-ES" sz="2200" dirty="0" smtClean="0">
                <a:latin typeface="+mj-lt"/>
                <a:sym typeface="Times"/>
              </a:rPr>
            </a:b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56 </a:t>
            </a:r>
            <a:r>
              <a:rPr lang="es-ES" sz="2200" dirty="0" smtClean="0">
                <a:latin typeface="+mj-lt"/>
                <a:sym typeface="Times"/>
              </a:rPr>
              <a:t>Luego se fueron a otra aldea </a:t>
            </a:r>
            <a:br>
              <a:rPr lang="es-ES" sz="2200" dirty="0" smtClean="0">
                <a:latin typeface="+mj-lt"/>
                <a:sym typeface="Times"/>
              </a:rPr>
            </a:b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523233-ED2B-0C40-B85A-EBCEC6FBB269}"/>
              </a:ext>
            </a:extLst>
          </p:cNvPr>
          <p:cNvSpPr>
            <a:spLocks noGrp="1"/>
          </p:cNvSpPr>
          <p:nvPr>
            <p:ph type="title"/>
          </p:nvPr>
        </p:nvSpPr>
        <p:spPr>
          <a:xfrm>
            <a:off x="2303463" y="990600"/>
            <a:ext cx="834276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smtClean="0">
                <a:solidFill>
                  <a:schemeClr val="accent2">
                    <a:lumMod val="50000"/>
                  </a:schemeClr>
                </a:solidFill>
                <a:latin typeface="Futura PT Medium"/>
              </a:rPr>
              <a:t>Lucas </a:t>
            </a:r>
            <a:r>
              <a:rPr lang="en-US" b="1" dirty="0" smtClean="0">
                <a:solidFill>
                  <a:schemeClr val="accent2">
                    <a:lumMod val="50000"/>
                  </a:schemeClr>
                </a:solidFill>
                <a:latin typeface="Futura PT Medium"/>
              </a:rPr>
              <a:t>9.57-58</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 xmlns:a16="http://schemas.microsoft.com/office/drawing/2014/main"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 xmlns:a16="http://schemas.microsoft.com/office/drawing/2014/main" id="{69EED4DA-DCBE-A648-9B13-8749E0403513}"/>
              </a:ext>
            </a:extLst>
          </p:cNvPr>
          <p:cNvSpPr txBox="1">
            <a:spLocks/>
          </p:cNvSpPr>
          <p:nvPr/>
        </p:nvSpPr>
        <p:spPr>
          <a:xfrm>
            <a:off x="1593850" y="1936750"/>
            <a:ext cx="4300538" cy="4581525"/>
          </a:xfrm>
          <a:prstGeom prst="rect">
            <a:avLst/>
          </a:prstGeom>
          <a:ln w="12700">
            <a:miter lim="400000"/>
          </a:ln>
          <a:extLst>
            <a:ext uri="{C572A759-6A51-4108-AA02-DFA0A04FC94B}"/>
          </a:extLst>
        </p:spPr>
        <p:txBody>
          <a:bodyPr lIns="50800" tIns="50800" rIns="50800" bIns="50800" anchor="ctr">
            <a:normAutofit fontScale="92500" lnSpcReduction="10000"/>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200" kern="0" dirty="0">
                <a:latin typeface="+mj-lt"/>
              </a:rPr>
              <a:t>RVR</a:t>
            </a:r>
          </a:p>
          <a:p>
            <a:pPr marL="0" indent="0" defTabSz="368045" eaLnBrk="1" fontAlgn="auto" hangingPunct="1">
              <a:lnSpc>
                <a:spcPct val="120000"/>
              </a:lnSpc>
              <a:spcBef>
                <a:spcPts val="0"/>
              </a:spcBef>
              <a:buSzTx/>
              <a:buNone/>
              <a:defRPr sz="2331"/>
            </a:pPr>
            <a:endParaRPr lang="es-ES" sz="2331" dirty="0" smtClean="0">
              <a:latin typeface="+mj-lt"/>
            </a:endParaRPr>
          </a:p>
          <a:p>
            <a:pPr marL="0" indent="0" defTabSz="368045" eaLnBrk="1" fontAlgn="auto" hangingPunct="1">
              <a:lnSpc>
                <a:spcPct val="110000"/>
              </a:lnSpc>
              <a:spcBef>
                <a:spcPts val="0"/>
              </a:spcBef>
              <a:spcAft>
                <a:spcPts val="600"/>
              </a:spcAft>
              <a:buSzTx/>
              <a:buNone/>
              <a:defRPr sz="2331"/>
            </a:pPr>
            <a:r>
              <a:rPr lang="es-ES" sz="2331" dirty="0" smtClean="0">
                <a:latin typeface="+mj-lt"/>
              </a:rPr>
              <a:t>57 Yendo por el camino, uno le dijo</a:t>
            </a:r>
            <a:r>
              <a:rPr lang="es-ES" sz="2331" dirty="0" smtClean="0">
                <a:latin typeface="+mj-lt"/>
              </a:rPr>
              <a:t>: —</a:t>
            </a:r>
            <a:r>
              <a:rPr lang="es-ES" sz="2331" dirty="0" smtClean="0">
                <a:latin typeface="+mj-lt"/>
              </a:rPr>
              <a:t>Señor, te seguiré </a:t>
            </a:r>
            <a:r>
              <a:rPr lang="es-ES" sz="2331" dirty="0" smtClean="0">
                <a:latin typeface="+mj-lt"/>
              </a:rPr>
              <a:t>a dondequiera que </a:t>
            </a:r>
            <a:r>
              <a:rPr lang="es-ES" sz="2331" dirty="0" smtClean="0">
                <a:latin typeface="+mj-lt"/>
              </a:rPr>
              <a:t>vayas</a:t>
            </a:r>
            <a:r>
              <a:rPr lang="es-ES" sz="2331" dirty="0" smtClean="0">
                <a:latin typeface="+mj-lt"/>
              </a:rPr>
              <a:t>.</a:t>
            </a:r>
          </a:p>
          <a:p>
            <a:pPr marL="0" indent="0" defTabSz="368045" eaLnBrk="1" fontAlgn="auto" hangingPunct="1">
              <a:lnSpc>
                <a:spcPct val="110000"/>
              </a:lnSpc>
              <a:spcBef>
                <a:spcPts val="0"/>
              </a:spcBef>
              <a:spcAft>
                <a:spcPts val="600"/>
              </a:spcAft>
              <a:buSzTx/>
              <a:buNone/>
              <a:defRPr sz="2331"/>
            </a:pPr>
            <a:endParaRPr lang="es-ES" sz="2331" dirty="0" smtClean="0">
              <a:latin typeface="+mj-lt"/>
            </a:endParaRPr>
          </a:p>
          <a:p>
            <a:pPr marL="0" indent="0" defTabSz="368045" eaLnBrk="1" fontAlgn="auto" hangingPunct="1">
              <a:lnSpc>
                <a:spcPct val="110000"/>
              </a:lnSpc>
              <a:spcBef>
                <a:spcPts val="0"/>
              </a:spcBef>
              <a:spcAft>
                <a:spcPts val="600"/>
              </a:spcAft>
              <a:buSzTx/>
              <a:buNone/>
              <a:defRPr sz="2331"/>
            </a:pPr>
            <a:r>
              <a:rPr lang="es-ES" sz="2331" dirty="0" smtClean="0">
                <a:latin typeface="+mj-lt"/>
              </a:rPr>
              <a:t>58 </a:t>
            </a:r>
            <a:r>
              <a:rPr lang="es-ES" sz="2331" dirty="0" smtClean="0">
                <a:latin typeface="+mj-lt"/>
              </a:rPr>
              <a:t>Jesús le dijo: —Las zorras tienen guaridas y las aves de los cielos nidos, pero el Hijo del hombre </a:t>
            </a:r>
            <a:r>
              <a:rPr lang="es-ES" sz="2331" dirty="0" smtClean="0">
                <a:latin typeface="+mj-lt"/>
              </a:rPr>
              <a:t>no tiene </a:t>
            </a:r>
            <a:r>
              <a:rPr lang="es-ES" sz="2331" dirty="0" smtClean="0">
                <a:latin typeface="+mj-lt"/>
              </a:rPr>
              <a:t>donde recostar la cabeza. </a:t>
            </a:r>
            <a:br>
              <a:rPr lang="es-ES" sz="2331" dirty="0" smtClean="0">
                <a:latin typeface="+mj-lt"/>
              </a:rPr>
            </a:br>
            <a:endParaRPr lang="en-US" sz="2000" kern="0" dirty="0">
              <a:latin typeface="+mj-lt"/>
            </a:endParaRPr>
          </a:p>
        </p:txBody>
      </p:sp>
      <p:sp>
        <p:nvSpPr>
          <p:cNvPr id="9" name="VP…">
            <a:extLst>
              <a:ext uri="{FF2B5EF4-FFF2-40B4-BE49-F238E27FC236}">
                <a16:creationId xmlns="" xmlns:a16="http://schemas.microsoft.com/office/drawing/2014/main" id="{2D77092E-5F4D-A246-9AD7-B44E902F138C}"/>
              </a:ext>
            </a:extLst>
          </p:cNvPr>
          <p:cNvSpPr txBox="1"/>
          <p:nvPr/>
        </p:nvSpPr>
        <p:spPr>
          <a:xfrm>
            <a:off x="6418262" y="1953833"/>
            <a:ext cx="4606925" cy="4471988"/>
          </a:xfrm>
          <a:prstGeom prst="rect">
            <a:avLst/>
          </a:prstGeom>
          <a:ln w="12700">
            <a:miter lim="400000"/>
          </a:ln>
          <a:extLst>
            <a:ext uri="{C572A759-6A51-4108-AA02-DFA0A04FC94B}"/>
          </a:extLst>
        </p:spPr>
        <p:txBody>
          <a:bodyPr lIns="54864" tIns="50800" rIns="50800" bIns="50800" anchor="ctr">
            <a:normAutofit fontScale="92500" lnSpcReduction="20000"/>
          </a:bodyPr>
          <a:lstStyle/>
          <a:p>
            <a:pPr defTabSz="368045" eaLnBrk="1" fontAlgn="auto">
              <a:lnSpc>
                <a:spcPct val="120000"/>
              </a:lnSpc>
              <a:spcBef>
                <a:spcPts val="2600"/>
              </a:spcBef>
              <a:spcAft>
                <a:spcPts val="0"/>
              </a:spcAft>
              <a:defRPr sz="2331" b="0">
                <a:latin typeface="Times"/>
                <a:ea typeface="Times"/>
                <a:cs typeface="Times"/>
                <a:sym typeface="Times"/>
              </a:defRPr>
            </a:pPr>
            <a:r>
              <a:rPr sz="2200" kern="0" dirty="0">
                <a:solidFill>
                  <a:srgbClr val="000000"/>
                </a:solidFill>
                <a:latin typeface="+mj-lt"/>
                <a:ea typeface="Times"/>
                <a:cs typeface="Times"/>
                <a:sym typeface="Times"/>
              </a:rPr>
              <a:t>VP</a:t>
            </a:r>
          </a:p>
          <a:p>
            <a:pPr defTabSz="368045" eaLnBrk="1" fontAlgn="auto">
              <a:lnSpc>
                <a:spcPct val="110000"/>
              </a:lnSpc>
              <a:spcBef>
                <a:spcPts val="0"/>
              </a:spcBef>
              <a:spcAft>
                <a:spcPts val="60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600"/>
              </a:spcAft>
              <a:defRPr sz="2331" b="0">
                <a:latin typeface="Times"/>
                <a:ea typeface="Times"/>
                <a:cs typeface="Times"/>
                <a:sym typeface="Times"/>
              </a:defRPr>
            </a:pPr>
            <a:r>
              <a:rPr lang="es-ES" sz="2600" dirty="0" smtClean="0">
                <a:latin typeface="+mj-lt"/>
                <a:sym typeface="Times"/>
              </a:rPr>
              <a:t>57 Mientras iban de camino, un</a:t>
            </a:r>
            <a:br>
              <a:rPr lang="es-ES" sz="2600" dirty="0" smtClean="0">
                <a:latin typeface="+mj-lt"/>
                <a:sym typeface="Times"/>
              </a:rPr>
            </a:br>
            <a:r>
              <a:rPr lang="es-ES" sz="2600" dirty="0" smtClean="0">
                <a:latin typeface="+mj-lt"/>
                <a:sym typeface="Times"/>
              </a:rPr>
              <a:t>hombre le dijo a Jesús: —Señor,</a:t>
            </a:r>
            <a:br>
              <a:rPr lang="es-ES" sz="2600" dirty="0" smtClean="0">
                <a:latin typeface="+mj-lt"/>
                <a:sym typeface="Times"/>
              </a:rPr>
            </a:br>
            <a:r>
              <a:rPr lang="es-ES" sz="2600" dirty="0" smtClean="0">
                <a:latin typeface="+mj-lt"/>
                <a:sym typeface="Times"/>
              </a:rPr>
              <a:t>deseo seguirte a dondequiera </a:t>
            </a:r>
            <a:r>
              <a:rPr lang="es-ES" sz="2600" dirty="0" smtClean="0">
                <a:latin typeface="+mj-lt"/>
                <a:sym typeface="Times"/>
              </a:rPr>
              <a:t>que vayas</a:t>
            </a:r>
            <a:r>
              <a:rPr lang="es-ES" sz="2600" dirty="0" smtClean="0">
                <a:latin typeface="+mj-lt"/>
                <a:sym typeface="Times"/>
              </a:rPr>
              <a:t>.</a:t>
            </a:r>
            <a:br>
              <a:rPr lang="es-ES" sz="2600" dirty="0" smtClean="0">
                <a:latin typeface="+mj-lt"/>
                <a:sym typeface="Times"/>
              </a:rPr>
            </a:br>
            <a:endParaRPr lang="es-ES" sz="2600" dirty="0" smtClean="0">
              <a:latin typeface="+mj-lt"/>
              <a:sym typeface="Times"/>
            </a:endParaRPr>
          </a:p>
          <a:p>
            <a:pPr defTabSz="368045" eaLnBrk="1" fontAlgn="auto">
              <a:lnSpc>
                <a:spcPct val="110000"/>
              </a:lnSpc>
              <a:spcBef>
                <a:spcPts val="0"/>
              </a:spcBef>
              <a:spcAft>
                <a:spcPts val="600"/>
              </a:spcAft>
              <a:defRPr sz="2331" b="0">
                <a:latin typeface="Times"/>
                <a:ea typeface="Times"/>
                <a:cs typeface="Times"/>
                <a:sym typeface="Times"/>
              </a:defRPr>
            </a:pPr>
            <a:r>
              <a:rPr lang="es-ES" sz="2600" dirty="0" smtClean="0">
                <a:latin typeface="+mj-lt"/>
                <a:sym typeface="Times"/>
              </a:rPr>
              <a:t>58 </a:t>
            </a:r>
            <a:r>
              <a:rPr lang="es-ES" sz="2600" dirty="0" smtClean="0">
                <a:latin typeface="+mj-lt"/>
                <a:sym typeface="Times"/>
              </a:rPr>
              <a:t>Jesús le contestó: —Las </a:t>
            </a:r>
            <a:r>
              <a:rPr lang="es-ES" sz="2600" dirty="0" smtClean="0">
                <a:latin typeface="+mj-lt"/>
                <a:sym typeface="Times"/>
              </a:rPr>
              <a:t>zorras tienen </a:t>
            </a:r>
            <a:r>
              <a:rPr lang="es-ES" sz="2600" dirty="0" smtClean="0">
                <a:latin typeface="+mj-lt"/>
                <a:sym typeface="Times"/>
              </a:rPr>
              <a:t>cuevas y las aves </a:t>
            </a:r>
            <a:r>
              <a:rPr lang="es-ES" sz="2600" dirty="0" smtClean="0">
                <a:latin typeface="+mj-lt"/>
                <a:sym typeface="Times"/>
              </a:rPr>
              <a:t>tienen nidos</a:t>
            </a:r>
            <a:r>
              <a:rPr lang="es-ES" sz="2600" dirty="0" smtClean="0">
                <a:latin typeface="+mj-lt"/>
                <a:sym typeface="Times"/>
              </a:rPr>
              <a:t>; pero el Hijo del hombre </a:t>
            </a:r>
            <a:r>
              <a:rPr lang="es-ES" sz="2600" dirty="0" smtClean="0">
                <a:latin typeface="+mj-lt"/>
                <a:sym typeface="Times"/>
              </a:rPr>
              <a:t>no tiene </a:t>
            </a:r>
            <a:r>
              <a:rPr lang="es-ES" sz="2600" dirty="0" smtClean="0">
                <a:latin typeface="+mj-lt"/>
                <a:sym typeface="Times"/>
              </a:rPr>
              <a:t>donde recostar la cabeza. </a:t>
            </a:r>
            <a:r>
              <a:rPr lang="es-ES" sz="2200" dirty="0" smtClean="0">
                <a:latin typeface="+mj-lt"/>
                <a:sym typeface="Times"/>
              </a:rPr>
              <a:t/>
            </a:r>
            <a:br>
              <a:rPr lang="es-ES" sz="2200" dirty="0" smtClean="0">
                <a:latin typeface="+mj-lt"/>
                <a:sym typeface="Times"/>
              </a:rPr>
            </a:b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el discipulo 2018-2019" id="{FA0B871C-CAEA-2645-93AE-8EE7D3C1DA10}" vid="{6AC130D1-AACF-E247-961C-2BA71BBAD5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1587</TotalTime>
  <Words>764</Words>
  <Application>Microsoft Office PowerPoint</Application>
  <PresentationFormat>Custom</PresentationFormat>
  <Paragraphs>96</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Lección 4 SOMOS FORTALECIDOS </vt:lpstr>
      <vt:lpstr>OBJETIVOS</vt:lpstr>
      <vt:lpstr>OBJETIVOS</vt:lpstr>
      <vt:lpstr>VOCABULARIO</vt:lpstr>
      <vt:lpstr>VOCABULARIO</vt:lpstr>
      <vt:lpstr>TEXTO BÍBLICO: Lucas 9.51-52</vt:lpstr>
      <vt:lpstr>TEXTO BÍBLICO: Lucas 9.53-54</vt:lpstr>
      <vt:lpstr>TEXTO BÍBLICO: Lucas 9.55-56</vt:lpstr>
      <vt:lpstr>TEXTO BÍBLICO: Lucas 9.57-58</vt:lpstr>
      <vt:lpstr>TEXTO BÍBLICO: Lucas 9.59-60</vt:lpstr>
      <vt:lpstr>TEXTO BÍBLICO: Lucas 9.61-62</vt:lpstr>
      <vt:lpstr>RESUMEN</vt:lpstr>
      <vt:lpstr>RESUMEN</vt:lpstr>
      <vt:lpstr>ORACIÓN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Barbosa</dc:creator>
  <cp:lastModifiedBy>ICDCPR</cp:lastModifiedBy>
  <cp:revision>96</cp:revision>
  <cp:lastPrinted>2018-08-10T13:38:33Z</cp:lastPrinted>
  <dcterms:created xsi:type="dcterms:W3CDTF">2018-08-06T18:36:17Z</dcterms:created>
  <dcterms:modified xsi:type="dcterms:W3CDTF">2021-03-02T18:53:57Z</dcterms:modified>
</cp:coreProperties>
</file>