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7" r:id="rId1"/>
  </p:sldMasterIdLst>
  <p:notesMasterIdLst>
    <p:notesMasterId r:id="rId13"/>
  </p:notesMasterIdLst>
  <p:handoutMasterIdLst>
    <p:handoutMasterId r:id="rId14"/>
  </p:handoutMasterIdLst>
  <p:sldIdLst>
    <p:sldId id="256" r:id="rId2"/>
    <p:sldId id="257" r:id="rId3"/>
    <p:sldId id="268" r:id="rId4"/>
    <p:sldId id="264" r:id="rId5"/>
    <p:sldId id="269" r:id="rId6"/>
    <p:sldId id="270" r:id="rId7"/>
    <p:sldId id="282" r:id="rId8"/>
    <p:sldId id="283" r:id="rId9"/>
    <p:sldId id="261" r:id="rId10"/>
    <p:sldId id="281" r:id="rId11"/>
    <p:sldId id="262" r:id="rId1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57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11" autoAdjust="0"/>
    <p:restoredTop sz="94692" autoAdjust="0"/>
  </p:normalViewPr>
  <p:slideViewPr>
    <p:cSldViewPr snapToGrid="0" snapToObjects="1">
      <p:cViewPr varScale="1">
        <p:scale>
          <a:sx n="60" d="100"/>
          <a:sy n="60" d="100"/>
        </p:scale>
        <p:origin x="-102" y="-67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E3FD992-0E97-2345-96F8-0BAE71CC81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C15AB39F-3C25-9348-A9D0-6963BCA11B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CF85344-9BC3-444F-83EF-D3D40702FE44}" type="datetimeFigureOut">
              <a:rPr lang="en-US"/>
              <a:pPr>
                <a:defRPr/>
              </a:pPr>
              <a:t>6/21/2021</a:t>
            </a:fld>
            <a:endParaRPr lang="en-US"/>
          </a:p>
        </p:txBody>
      </p:sp>
      <p:sp>
        <p:nvSpPr>
          <p:cNvPr id="4" name="Footer Placeholder 3">
            <a:extLst>
              <a:ext uri="{FF2B5EF4-FFF2-40B4-BE49-F238E27FC236}">
                <a16:creationId xmlns:a16="http://schemas.microsoft.com/office/drawing/2014/main" xmlns="" id="{66B0A51A-ABE8-284B-A7E5-DAEF57980C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xmlns="" id="{690A5CEC-AAD3-7841-A814-729F5C02973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802ED90-DF3E-46E1-85D4-E41E35BC558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8A5426C-9C72-4A42-A516-8A40F146F4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C9D5085D-52EB-1F4E-B72F-F5E87954EB9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5CA7558-94FF-4D11-BB53-150ECB168E5B}" type="datetimeFigureOut">
              <a:rPr lang="en-US"/>
              <a:pPr>
                <a:defRPr/>
              </a:pPr>
              <a:t>6/21/2021</a:t>
            </a:fld>
            <a:endParaRPr lang="en-US"/>
          </a:p>
        </p:txBody>
      </p:sp>
      <p:sp>
        <p:nvSpPr>
          <p:cNvPr id="4" name="Slide Image Placeholder 3">
            <a:extLst>
              <a:ext uri="{FF2B5EF4-FFF2-40B4-BE49-F238E27FC236}">
                <a16:creationId xmlns:a16="http://schemas.microsoft.com/office/drawing/2014/main" xmlns="" id="{EB4BF96A-691A-0345-ADF7-A6D647C860B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D2CEA24F-465A-F046-A260-DA4E4F7F785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9E714E0F-60D3-3249-B99D-BC7B70DA1A0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38A4183D-8632-054B-B348-F12557E2076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BCE7A69-C0DC-4FFF-8276-9F8DB279B15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741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1" name="Slide Number Placeholder 3"/>
          <p:cNvSpPr>
            <a:spLocks noGrp="1" noChangeArrowheads="1"/>
          </p:cNvSpPr>
          <p:nvPr>
            <p:ph type="sldNum" sz="quarter" idx="5"/>
          </p:nvPr>
        </p:nvSpPr>
        <p:spPr bwMode="auto">
          <a:noFill/>
          <a:ln>
            <a:miter lim="800000"/>
            <a:headEnd/>
            <a:tailEnd/>
          </a:ln>
        </p:spPr>
        <p:txBody>
          <a:bodyPr/>
          <a:lstStyle/>
          <a:p>
            <a:fld id="{DABA2B3B-370D-40EE-B62D-48F130D4D7DE}"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993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39" name="Slide Number Placeholder 3"/>
          <p:cNvSpPr>
            <a:spLocks noGrp="1" noChangeArrowheads="1"/>
          </p:cNvSpPr>
          <p:nvPr>
            <p:ph type="sldNum" sz="quarter" idx="5"/>
          </p:nvPr>
        </p:nvSpPr>
        <p:spPr bwMode="auto">
          <a:noFill/>
          <a:ln>
            <a:miter lim="800000"/>
            <a:headEnd/>
            <a:tailEnd/>
          </a:ln>
        </p:spPr>
        <p:txBody>
          <a:bodyPr/>
          <a:lstStyle/>
          <a:p>
            <a:fld id="{965E5C3A-7236-4A82-B4DB-BE82D30FE578}" type="slidenum">
              <a:rPr lang="en-US" altLang="en-US"/>
              <a:pPr/>
              <a:t>11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150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7" name="Slide Number Placeholder 3"/>
          <p:cNvSpPr>
            <a:spLocks noGrp="1" noChangeArrowheads="1"/>
          </p:cNvSpPr>
          <p:nvPr>
            <p:ph type="sldNum" sz="quarter" idx="5"/>
          </p:nvPr>
        </p:nvSpPr>
        <p:spPr bwMode="auto">
          <a:noFill/>
          <a:ln>
            <a:miter lim="800000"/>
            <a:headEnd/>
            <a:tailEnd/>
          </a:ln>
        </p:spPr>
        <p:txBody>
          <a:bodyPr/>
          <a:lstStyle/>
          <a:p>
            <a:fld id="{5B05E1EF-01EF-4D35-9AF1-871BD1CA6553}"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765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27651" name="Slide Number Placeholder 3"/>
          <p:cNvSpPr>
            <a:spLocks noGrp="1" noChangeArrowheads="1"/>
          </p:cNvSpPr>
          <p:nvPr>
            <p:ph type="sldNum" sz="quarter" idx="5"/>
          </p:nvPr>
        </p:nvSpPr>
        <p:spPr bwMode="auto">
          <a:noFill/>
          <a:ln>
            <a:miter lim="800000"/>
            <a:headEnd/>
            <a:tailEnd/>
          </a:ln>
        </p:spPr>
        <p:txBody>
          <a:bodyPr/>
          <a:lstStyle/>
          <a:p>
            <a:fld id="{453BE56E-04E4-459D-A6CA-C369C053CBCE}"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969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699" name="Slide Number Placeholder 3"/>
          <p:cNvSpPr>
            <a:spLocks noGrp="1" noChangeArrowheads="1"/>
          </p:cNvSpPr>
          <p:nvPr>
            <p:ph type="sldNum" sz="quarter" idx="5"/>
          </p:nvPr>
        </p:nvSpPr>
        <p:spPr bwMode="auto">
          <a:noFill/>
          <a:ln>
            <a:miter lim="800000"/>
            <a:headEnd/>
            <a:tailEnd/>
          </a:ln>
        </p:spPr>
        <p:txBody>
          <a:bodyPr/>
          <a:lstStyle/>
          <a:p>
            <a:fld id="{8B87BBCA-CC59-433E-8C41-AF79E310F6B4}" type="slidenum">
              <a:rPr lang="en-US" altLang="en-US"/>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C074D0EC-CE60-457F-BA15-D75300959BEB}" type="datetimeFigureOut">
              <a:rPr lang="en-US"/>
              <a:pPr>
                <a:defRPr/>
              </a:pPr>
              <a:t>6/21/2021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3E683BDC-3018-4D75-8050-E3D476A9E6A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C838DDB8-4570-46EB-96B8-A8AA3DF84E9F}" type="datetimeFigureOut">
              <a:rPr lang="en-US"/>
              <a:pPr>
                <a:defRPr/>
              </a:pPr>
              <a:t>6/21/2021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DF75800-9CA8-4EEC-A7DC-A1B39A2BE32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6846DD63-A282-40AA-AE98-2F1746EC1938}" type="datetimeFigureOut">
              <a:rPr lang="en-US"/>
              <a:pPr>
                <a:defRPr/>
              </a:pPr>
              <a:t>6/21/2021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9A34373A-E48C-4068-8286-7B14C2D2FD7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A5C67EC9-2DC9-42DC-A7F3-A59A2BA81BDB}" type="datetimeFigureOut">
              <a:rPr lang="en-US"/>
              <a:pPr>
                <a:defRPr/>
              </a:pPr>
              <a:t>6/21/2021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7EEB05C1-AC89-41D7-81ED-71C4C8DFB40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21200D70-9661-41A0-8D7A-A669A6AF411B}" type="datetimeFigureOut">
              <a:rPr lang="en-US"/>
              <a:pPr>
                <a:defRPr/>
              </a:pPr>
              <a:t>6/21/2021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1E7811A2-6DC2-44AE-86C3-55C9FF5AAC0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FFE3CDA7-7D2D-41D8-B6E2-298EDDDE11DD}" type="datetimeFigureOut">
              <a:rPr lang="en-US"/>
              <a:pPr>
                <a:defRPr/>
              </a:pPr>
              <a:t>6/21/2021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39781781-B010-4849-9C44-88A4B238401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F038D7DC-F50A-4C3E-819E-95C112E7F064}" type="datetimeFigureOut">
              <a:rPr lang="en-US"/>
              <a:pPr>
                <a:defRPr/>
              </a:pPr>
              <a:t>6/21/2021</a:t>
            </a:fld>
            <a:endParaRPr lang="en-US"/>
          </a:p>
        </p:txBody>
      </p:sp>
      <p:sp>
        <p:nvSpPr>
          <p:cNvPr id="8"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048DBFEE-C250-43E9-A1FB-90EF0D3C734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4B50949B-BF7E-4CE4-90BB-9F3B349812D5}" type="datetimeFigureOut">
              <a:rPr lang="en-US"/>
              <a:pPr>
                <a:defRPr/>
              </a:pPr>
              <a:t>6/21/2021</a:t>
            </a:fld>
            <a:endParaRPr lang="en-US"/>
          </a:p>
        </p:txBody>
      </p:sp>
      <p:sp>
        <p:nvSpPr>
          <p:cNvPr id="4"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D3E90406-4792-4143-BE68-308807E59A1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B2B6B1EC-C46D-4FDA-8619-EB726A8D23DD}" type="datetimeFigureOut">
              <a:rPr lang="en-US"/>
              <a:pPr>
                <a:defRPr/>
              </a:pPr>
              <a:t>6/21/2021</a:t>
            </a:fld>
            <a:endParaRPr lang="en-US"/>
          </a:p>
        </p:txBody>
      </p:sp>
      <p:sp>
        <p:nvSpPr>
          <p:cNvPr id="3"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F8BD0293-19F7-4D35-8573-BDE644AB93C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298ADA4E-3F8C-40DD-BF9A-807DB59AC74C}" type="datetimeFigureOut">
              <a:rPr lang="en-US"/>
              <a:pPr>
                <a:defRPr/>
              </a:pPr>
              <a:t>6/21/2021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559790E-0EBC-4C06-AF59-ABB755A159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E7DBF55E-6085-4908-A4A9-B876F767D3E5}" type="datetimeFigureOut">
              <a:rPr lang="en-US"/>
              <a:pPr>
                <a:defRPr/>
              </a:pPr>
              <a:t>6/21/2021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4C4AEEC-B453-494B-B487-F86029AB098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2C3BFB2-21CA-471A-90A3-82904F7BDEAF}" type="datetimeFigureOut">
              <a:rPr lang="en-US"/>
              <a:pPr>
                <a:defRPr/>
              </a:pPr>
              <a:t>6/21/2021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9F7DE92-BF22-40C6-A759-C6C317F079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2pPr>
      <a:lvl3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3pPr>
      <a:lvl4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4pPr>
      <a:lvl5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48B18C0-1B24-BD4B-82F9-6128FD460EEF}"/>
              </a:ext>
            </a:extLst>
          </p:cNvPr>
          <p:cNvPicPr>
            <a:picLocks noChangeAspect="1"/>
          </p:cNvPicPr>
          <p:nvPr/>
        </p:nvPicPr>
        <p:blipFill>
          <a:blip r:embed="rId2">
            <a:alphaModFix amt="50000"/>
          </a:blip>
          <a:stretch>
            <a:fillRect/>
          </a:stretch>
        </p:blipFill>
        <p:spPr>
          <a:xfrm>
            <a:off x="-26894" y="760479"/>
            <a:ext cx="12279086" cy="6858000"/>
          </a:xfrm>
          <a:prstGeom prst="rect">
            <a:avLst/>
          </a:prstGeom>
        </p:spPr>
      </p:pic>
      <p:sp>
        <p:nvSpPr>
          <p:cNvPr id="15363" name="Title 1">
            <a:extLst>
              <a:ext uri="{FF2B5EF4-FFF2-40B4-BE49-F238E27FC236}">
                <a16:creationId xmlns:a16="http://schemas.microsoft.com/office/drawing/2014/main" xmlns="" id="{1BA23706-B7D4-4C4C-B890-8B973FDBBE18}"/>
              </a:ext>
            </a:extLst>
          </p:cNvPr>
          <p:cNvSpPr>
            <a:spLocks noGrp="1" noChangeArrowheads="1"/>
          </p:cNvSpPr>
          <p:nvPr>
            <p:ph type="ctrTitle"/>
          </p:nvPr>
        </p:nvSpPr>
        <p:spPr>
          <a:xfrm>
            <a:off x="446088" y="555171"/>
            <a:ext cx="6427678" cy="2096341"/>
          </a:xfrm>
        </p:spPr>
        <p:txBody>
          <a:bodyPr/>
          <a:lstStyle/>
          <a:p>
            <a:pPr algn="l" eaLnBrk="1" hangingPunct="1">
              <a:defRPr/>
            </a:pPr>
            <a:r>
              <a:rPr lang="en-US" altLang="en-US" sz="4800" b="1" dirty="0" err="1">
                <a:solidFill>
                  <a:srgbClr val="F9570F"/>
                </a:solidFill>
                <a:latin typeface="Futura PT Heavy" panose="020B0602020204020303" pitchFamily="34" charset="-79"/>
              </a:rPr>
              <a:t>Lección</a:t>
            </a:r>
            <a:r>
              <a:rPr lang="en-US" altLang="en-US" sz="4800" b="1" dirty="0">
                <a:solidFill>
                  <a:srgbClr val="F9570F"/>
                </a:solidFill>
                <a:latin typeface="Futura PT Heavy" panose="020B0602020204020303" pitchFamily="34" charset="-79"/>
              </a:rPr>
              <a:t> </a:t>
            </a:r>
            <a:r>
              <a:rPr lang="en-US" altLang="en-US" sz="4800" b="1" dirty="0" smtClean="0">
                <a:solidFill>
                  <a:srgbClr val="F9570F"/>
                </a:solidFill>
                <a:latin typeface="Futura PT Heavy" panose="020B0602020204020303" pitchFamily="34" charset="-79"/>
              </a:rPr>
              <a:t>24</a:t>
            </a:r>
            <a:r>
              <a:rPr lang="en-US" altLang="en-US" sz="5400" dirty="0">
                <a:solidFill>
                  <a:schemeClr val="accent2">
                    <a:lumMod val="50000"/>
                  </a:schemeClr>
                </a:solidFill>
                <a:latin typeface="Futura PT Medium" panose="020B0602020204020303" pitchFamily="34" charset="-79"/>
              </a:rPr>
              <a:t/>
            </a:r>
            <a:br>
              <a:rPr lang="en-US" altLang="en-US" sz="5400" dirty="0">
                <a:solidFill>
                  <a:schemeClr val="accent2">
                    <a:lumMod val="50000"/>
                  </a:schemeClr>
                </a:solidFill>
                <a:latin typeface="Futura PT Medium" panose="020B0602020204020303" pitchFamily="34" charset="-79"/>
              </a:rPr>
            </a:br>
            <a:r>
              <a:rPr lang="es-ES" altLang="en-US" sz="3600" b="1" dirty="0" smtClean="0">
                <a:solidFill>
                  <a:schemeClr val="accent6"/>
                </a:solidFill>
                <a:latin typeface="Futura PT Medium" panose="020B0602020204020303" pitchFamily="34" charset="-79"/>
              </a:rPr>
              <a:t>FORTALEZA EN MEDIO DE LA CRISIS</a:t>
            </a:r>
            <a:endParaRPr lang="en-US" altLang="en-US" sz="4400" b="1" dirty="0">
              <a:solidFill>
                <a:schemeClr val="accent6"/>
              </a:solidFill>
              <a:latin typeface="Futura PT Medium" panose="020B0602020204020303" pitchFamily="34" charset="-79"/>
            </a:endParaRPr>
          </a:p>
        </p:txBody>
      </p:sp>
      <p:sp>
        <p:nvSpPr>
          <p:cNvPr id="15364" name="Subtitle 2">
            <a:extLst>
              <a:ext uri="{FF2B5EF4-FFF2-40B4-BE49-F238E27FC236}">
                <a16:creationId xmlns:a16="http://schemas.microsoft.com/office/drawing/2014/main" xmlns="" id="{5CDFC27A-1D30-404A-9DBB-4F70D9B9A839}"/>
              </a:ext>
            </a:extLst>
          </p:cNvPr>
          <p:cNvSpPr>
            <a:spLocks noGrp="1" noChangeArrowheads="1"/>
          </p:cNvSpPr>
          <p:nvPr>
            <p:ph type="subTitle" idx="1"/>
          </p:nvPr>
        </p:nvSpPr>
        <p:spPr>
          <a:xfrm>
            <a:off x="446088" y="2651512"/>
            <a:ext cx="4443412" cy="442913"/>
          </a:xfrm>
        </p:spPr>
        <p:txBody>
          <a:bodyPr/>
          <a:lstStyle/>
          <a:p>
            <a:pPr algn="l" eaLnBrk="1" hangingPunct="1">
              <a:defRPr/>
            </a:pPr>
            <a:r>
              <a:rPr lang="en-US" altLang="en-US" sz="2800" i="1" dirty="0" smtClean="0">
                <a:solidFill>
                  <a:schemeClr val="bg2">
                    <a:lumMod val="50000"/>
                  </a:schemeClr>
                </a:solidFill>
                <a:latin typeface="Futura PT Medium Oblique" panose="020B0502020204020303" pitchFamily="34" charset="77"/>
              </a:rPr>
              <a:t>  2 </a:t>
            </a:r>
            <a:r>
              <a:rPr lang="en-US" altLang="en-US" sz="2800" i="1" dirty="0" err="1" smtClean="0">
                <a:solidFill>
                  <a:schemeClr val="bg2">
                    <a:lumMod val="50000"/>
                  </a:schemeClr>
                </a:solidFill>
                <a:latin typeface="Futura PT Medium Oblique" panose="020B0502020204020303" pitchFamily="34" charset="77"/>
              </a:rPr>
              <a:t>Corintios</a:t>
            </a:r>
            <a:r>
              <a:rPr lang="en-US" altLang="en-US" sz="2800" i="1" dirty="0" smtClean="0">
                <a:solidFill>
                  <a:schemeClr val="bg2">
                    <a:lumMod val="50000"/>
                  </a:schemeClr>
                </a:solidFill>
                <a:latin typeface="Futura PT Medium Oblique" panose="020B0502020204020303" pitchFamily="34" charset="77"/>
              </a:rPr>
              <a:t> 12.1-10</a:t>
            </a:r>
            <a:endParaRPr lang="en-US" altLang="en-US" sz="2800" i="1" dirty="0">
              <a:solidFill>
                <a:schemeClr val="bg2">
                  <a:lumMod val="50000"/>
                </a:schemeClr>
              </a:solidFill>
              <a:latin typeface="Futura PT Medium Oblique" panose="020B0502020204020303" pitchFamily="34" charset="77"/>
            </a:endParaRPr>
          </a:p>
        </p:txBody>
      </p:sp>
      <p:sp>
        <p:nvSpPr>
          <p:cNvPr id="4" name="TextBox 3">
            <a:extLst>
              <a:ext uri="{FF2B5EF4-FFF2-40B4-BE49-F238E27FC236}">
                <a16:creationId xmlns:a16="http://schemas.microsoft.com/office/drawing/2014/main" xmlns="" id="{80564458-F142-5545-8EE2-AC60A6F341B5}"/>
              </a:ext>
            </a:extLst>
          </p:cNvPr>
          <p:cNvSpPr txBox="1"/>
          <p:nvPr/>
        </p:nvSpPr>
        <p:spPr>
          <a:xfrm>
            <a:off x="9348788" y="6375400"/>
            <a:ext cx="2033587" cy="300038"/>
          </a:xfrm>
          <a:prstGeom prst="rect">
            <a:avLst/>
          </a:prstGeom>
          <a:noFill/>
        </p:spPr>
        <p:txBody>
          <a:bodyPr>
            <a:spAutoFit/>
          </a:bodyPr>
          <a:lstStyle/>
          <a:p>
            <a:pPr eaLnBrk="1" fontAlgn="auto" hangingPunct="1">
              <a:spcBef>
                <a:spcPts val="0"/>
              </a:spcBef>
              <a:spcAft>
                <a:spcPts val="0"/>
              </a:spcAft>
              <a:defRPr/>
            </a:pPr>
            <a:r>
              <a:rPr lang="en-US" sz="1350" dirty="0" err="1">
                <a:solidFill>
                  <a:schemeClr val="bg1"/>
                </a:solidFill>
                <a:latin typeface="Futura PT Medium" panose="020B0502020204020303" pitchFamily="34" charset="77"/>
              </a:rPr>
              <a:t>Edición</a:t>
            </a:r>
            <a:r>
              <a:rPr lang="en-US" sz="1350" dirty="0">
                <a:solidFill>
                  <a:schemeClr val="bg1"/>
                </a:solidFill>
                <a:latin typeface="Futura PT Medium" panose="020B0502020204020303" pitchFamily="34" charset="77"/>
              </a:rPr>
              <a:t> Especial </a:t>
            </a:r>
            <a:r>
              <a:rPr lang="en-US" sz="1350" dirty="0" smtClean="0">
                <a:solidFill>
                  <a:schemeClr val="bg1"/>
                </a:solidFill>
                <a:latin typeface="Futura PT Medium" panose="020B0502020204020303" pitchFamily="34" charset="77"/>
              </a:rPr>
              <a:t>2021</a:t>
            </a:r>
            <a:endParaRPr lang="en-US" sz="1350" dirty="0">
              <a:solidFill>
                <a:schemeClr val="bg1"/>
              </a:solidFill>
              <a:latin typeface="Futura PT Medium" panose="020B0502020204020303" pitchFamily="34" charset="77"/>
            </a:endParaRPr>
          </a:p>
        </p:txBody>
      </p:sp>
      <p:sp>
        <p:nvSpPr>
          <p:cNvPr id="6" name="TextBox 5">
            <a:extLst>
              <a:ext uri="{FF2B5EF4-FFF2-40B4-BE49-F238E27FC236}">
                <a16:creationId xmlns:a16="http://schemas.microsoft.com/office/drawing/2014/main" xmlns="" id="{E0F823DA-E901-CB4B-88DD-4B7981B35EC3}"/>
              </a:ext>
            </a:extLst>
          </p:cNvPr>
          <p:cNvSpPr txBox="1"/>
          <p:nvPr/>
        </p:nvSpPr>
        <p:spPr>
          <a:xfrm>
            <a:off x="446087" y="3343228"/>
            <a:ext cx="6837582" cy="1631216"/>
          </a:xfrm>
          <a:prstGeom prst="rect">
            <a:avLst/>
          </a:prstGeom>
          <a:noFill/>
        </p:spPr>
        <p:txBody>
          <a:bodyPr wrap="square">
            <a:spAutoFit/>
          </a:bodyPr>
          <a:lstStyle/>
          <a:p>
            <a:pPr defTabSz="584200" eaLnBrk="1" fontAlgn="auto">
              <a:spcBef>
                <a:spcPts val="0"/>
              </a:spcBef>
              <a:spcAft>
                <a:spcPts val="0"/>
              </a:spcAft>
              <a:defRPr sz="2900" b="0">
                <a:latin typeface="Times"/>
                <a:ea typeface="Times"/>
                <a:cs typeface="Times"/>
                <a:sym typeface="Times"/>
              </a:defRPr>
            </a:pPr>
            <a:r>
              <a:rPr lang="es-ES" sz="2000" kern="0" dirty="0" smtClean="0">
                <a:solidFill>
                  <a:schemeClr val="bg2">
                    <a:lumMod val="25000"/>
                  </a:schemeClr>
                </a:solidFill>
                <a:latin typeface="Cambria" panose="02040503050406030204" pitchFamily="18" charset="0"/>
                <a:ea typeface="Times"/>
                <a:cs typeface="Times"/>
                <a:sym typeface="Times"/>
              </a:rPr>
              <a:t>«</a:t>
            </a:r>
            <a:r>
              <a:rPr lang="es-ES" sz="2000" kern="0" dirty="0" smtClean="0">
                <a:solidFill>
                  <a:schemeClr val="bg2">
                    <a:lumMod val="25000"/>
                  </a:schemeClr>
                </a:solidFill>
                <a:latin typeface="Cambria" panose="02040503050406030204" pitchFamily="18" charset="0"/>
                <a:ea typeface="Times"/>
                <a:cs typeface="Times"/>
                <a:sym typeface="Times"/>
              </a:rPr>
              <a:t>Y me ha dicho: Bástate mi gracia; porque mi poder se </a:t>
            </a:r>
            <a:r>
              <a:rPr lang="es-ES" sz="2000" kern="0" dirty="0" smtClean="0">
                <a:solidFill>
                  <a:schemeClr val="bg2">
                    <a:lumMod val="25000"/>
                  </a:schemeClr>
                </a:solidFill>
                <a:latin typeface="Cambria" panose="02040503050406030204" pitchFamily="18" charset="0"/>
                <a:ea typeface="Times"/>
                <a:cs typeface="Times"/>
                <a:sym typeface="Times"/>
              </a:rPr>
              <a:t>perfecciona en </a:t>
            </a:r>
            <a:r>
              <a:rPr lang="es-ES" sz="2000" kern="0" dirty="0" smtClean="0">
                <a:solidFill>
                  <a:schemeClr val="bg2">
                    <a:lumMod val="25000"/>
                  </a:schemeClr>
                </a:solidFill>
                <a:latin typeface="Cambria" panose="02040503050406030204" pitchFamily="18" charset="0"/>
                <a:ea typeface="Times"/>
                <a:cs typeface="Times"/>
                <a:sym typeface="Times"/>
              </a:rPr>
              <a:t>la debilidad. Por tanto, de buena gana me gloriaré más bien </a:t>
            </a:r>
            <a:r>
              <a:rPr lang="es-ES" sz="2000" kern="0" dirty="0" smtClean="0">
                <a:solidFill>
                  <a:schemeClr val="bg2">
                    <a:lumMod val="25000"/>
                  </a:schemeClr>
                </a:solidFill>
                <a:latin typeface="Cambria" panose="02040503050406030204" pitchFamily="18" charset="0"/>
                <a:ea typeface="Times"/>
                <a:cs typeface="Times"/>
                <a:sym typeface="Times"/>
              </a:rPr>
              <a:t>en mis </a:t>
            </a:r>
            <a:r>
              <a:rPr lang="es-ES" sz="2000" kern="0" dirty="0" smtClean="0">
                <a:solidFill>
                  <a:schemeClr val="bg2">
                    <a:lumMod val="25000"/>
                  </a:schemeClr>
                </a:solidFill>
                <a:latin typeface="Cambria" panose="02040503050406030204" pitchFamily="18" charset="0"/>
                <a:ea typeface="Times"/>
                <a:cs typeface="Times"/>
                <a:sym typeface="Times"/>
              </a:rPr>
              <a:t>debilidades, para que repose sobre mí el poder de Cristo</a:t>
            </a:r>
            <a:r>
              <a:rPr lang="es-ES" sz="2000" kern="0" dirty="0" smtClean="0">
                <a:solidFill>
                  <a:schemeClr val="bg2">
                    <a:lumMod val="25000"/>
                  </a:schemeClr>
                </a:solidFill>
                <a:latin typeface="Cambria" panose="02040503050406030204" pitchFamily="18" charset="0"/>
                <a:ea typeface="Times"/>
                <a:cs typeface="Times"/>
                <a:sym typeface="Times"/>
              </a:rPr>
              <a:t>». </a:t>
            </a:r>
            <a:r>
              <a:rPr lang="es-ES" sz="2000" kern="0" dirty="0" smtClean="0">
                <a:solidFill>
                  <a:schemeClr val="bg2">
                    <a:lumMod val="25000"/>
                  </a:schemeClr>
                </a:solidFill>
                <a:latin typeface="Cambria" panose="02040503050406030204" pitchFamily="18" charset="0"/>
                <a:ea typeface="Times"/>
                <a:cs typeface="Times"/>
                <a:sym typeface="Times"/>
              </a:rPr>
              <a:t>2 Corintios 12.9</a:t>
            </a:r>
            <a:r>
              <a:rPr lang="es-ES" sz="2000" kern="0" dirty="0" smtClean="0">
                <a:solidFill>
                  <a:schemeClr val="bg2">
                    <a:lumMod val="25000"/>
                  </a:schemeClr>
                </a:solidFill>
                <a:latin typeface="Cambria" panose="02040503050406030204" pitchFamily="18" charset="0"/>
                <a:ea typeface="Times"/>
                <a:cs typeface="Times"/>
                <a:sym typeface="Times"/>
              </a:rPr>
              <a:t/>
            </a:r>
            <a:br>
              <a:rPr lang="es-ES" sz="2000" kern="0" dirty="0" smtClean="0">
                <a:solidFill>
                  <a:schemeClr val="bg2">
                    <a:lumMod val="25000"/>
                  </a:schemeClr>
                </a:solidFill>
                <a:latin typeface="Cambria" panose="02040503050406030204" pitchFamily="18" charset="0"/>
                <a:ea typeface="Times"/>
                <a:cs typeface="Times"/>
                <a:sym typeface="Times"/>
              </a:rPr>
            </a:br>
            <a:endParaRPr lang="en-US" sz="2000" kern="0" dirty="0">
              <a:solidFill>
                <a:schemeClr val="bg2">
                  <a:lumMod val="25000"/>
                </a:schemeClr>
              </a:solidFill>
              <a:latin typeface="Cambria" panose="02040503050406030204" pitchFamily="18" charset="0"/>
              <a:ea typeface="Times"/>
              <a:cs typeface="Times"/>
              <a:sym typeface="Times"/>
            </a:endParaRPr>
          </a:p>
        </p:txBody>
      </p:sp>
      <p:pic>
        <p:nvPicPr>
          <p:cNvPr id="15366" name="Picture 2"/>
          <p:cNvPicPr>
            <a:picLocks noChangeAspect="1" noChangeArrowheads="1"/>
          </p:cNvPicPr>
          <p:nvPr/>
        </p:nvPicPr>
        <p:blipFill>
          <a:blip r:embed="rId3"/>
          <a:srcRect/>
          <a:stretch>
            <a:fillRect/>
          </a:stretch>
        </p:blipFill>
        <p:spPr bwMode="auto">
          <a:xfrm>
            <a:off x="11206163" y="5891213"/>
            <a:ext cx="966787" cy="96678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a16="http://schemas.microsoft.com/office/drawing/2014/main" xmlns="" id="{733F63A5-3118-E449-B587-B22E7EC980FD}"/>
              </a:ext>
            </a:extLst>
          </p:cNvPr>
          <p:cNvSpPr txBox="1">
            <a:spLocks/>
          </p:cNvSpPr>
          <p:nvPr/>
        </p:nvSpPr>
        <p:spPr>
          <a:xfrm>
            <a:off x="1752599" y="2460626"/>
            <a:ext cx="9645869" cy="4240212"/>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buSzTx/>
              <a:defRPr sz="2812"/>
            </a:pPr>
            <a:r>
              <a:rPr lang="es-ES" sz="2000" dirty="0" smtClean="0">
                <a:latin typeface="+mj-lt"/>
              </a:rPr>
              <a:t>Es importante tomar en cuenta tres cosas:</a:t>
            </a:r>
          </a:p>
          <a:p>
            <a:pPr marL="0" indent="0" defTabSz="443991" eaLnBrk="1" fontAlgn="auto" hangingPunct="1">
              <a:lnSpc>
                <a:spcPct val="120000"/>
              </a:lnSpc>
              <a:spcBef>
                <a:spcPts val="0"/>
              </a:spcBef>
              <a:buSzTx/>
              <a:buNone/>
              <a:defRPr sz="2812"/>
            </a:pPr>
            <a:r>
              <a:rPr lang="es-ES" sz="2000" dirty="0" smtClean="0">
                <a:latin typeface="+mj-lt"/>
              </a:rPr>
              <a:t>1- Toda crisis tiene un fin.</a:t>
            </a:r>
          </a:p>
          <a:p>
            <a:pPr marL="0" indent="0" defTabSz="443991" eaLnBrk="1" fontAlgn="auto" hangingPunct="1">
              <a:lnSpc>
                <a:spcPct val="120000"/>
              </a:lnSpc>
              <a:spcBef>
                <a:spcPts val="0"/>
              </a:spcBef>
              <a:buSzTx/>
              <a:buNone/>
              <a:defRPr sz="2812"/>
            </a:pPr>
            <a:r>
              <a:rPr lang="es-ES" sz="2000" dirty="0" smtClean="0">
                <a:latin typeface="+mj-lt"/>
              </a:rPr>
              <a:t>2- Las crisis pueden llevarte a ser más capaz.</a:t>
            </a:r>
          </a:p>
          <a:p>
            <a:pPr marL="0" indent="0" defTabSz="443991" eaLnBrk="1" fontAlgn="auto" hangingPunct="1">
              <a:lnSpc>
                <a:spcPct val="120000"/>
              </a:lnSpc>
              <a:spcBef>
                <a:spcPts val="0"/>
              </a:spcBef>
              <a:buSzTx/>
              <a:buNone/>
              <a:defRPr sz="2812"/>
            </a:pPr>
            <a:r>
              <a:rPr lang="es-ES" sz="2000" dirty="0" smtClean="0">
                <a:latin typeface="+mj-lt"/>
              </a:rPr>
              <a:t>3- Lo que hará la diferencia en medio de la crisis serán las </a:t>
            </a:r>
            <a:r>
              <a:rPr lang="es-ES" sz="2000" dirty="0" smtClean="0">
                <a:latin typeface="+mj-lt"/>
              </a:rPr>
              <a:t>estrategias de </a:t>
            </a:r>
            <a:r>
              <a:rPr lang="es-ES" sz="2000" dirty="0" smtClean="0">
                <a:latin typeface="+mj-lt"/>
              </a:rPr>
              <a:t>afrontamiento.</a:t>
            </a:r>
          </a:p>
          <a:p>
            <a:pPr marL="0" indent="0" defTabSz="443991" eaLnBrk="1" fontAlgn="auto" hangingPunct="1">
              <a:lnSpc>
                <a:spcPct val="120000"/>
              </a:lnSpc>
              <a:spcBef>
                <a:spcPts val="0"/>
              </a:spcBef>
              <a:buSzTx/>
              <a:defRPr sz="2812"/>
            </a:pPr>
            <a:r>
              <a:rPr lang="es-ES" sz="2000" dirty="0" smtClean="0">
                <a:latin typeface="+mj-lt"/>
              </a:rPr>
              <a:t>Las </a:t>
            </a:r>
            <a:r>
              <a:rPr lang="es-ES" sz="2000" dirty="0" smtClean="0">
                <a:latin typeface="+mj-lt"/>
              </a:rPr>
              <a:t>debilidades, las limitaciones o las amenazas pueden ser </a:t>
            </a:r>
            <a:r>
              <a:rPr lang="es-ES" sz="2000" dirty="0" smtClean="0">
                <a:latin typeface="+mj-lt"/>
              </a:rPr>
              <a:t>nuestro «aguijón</a:t>
            </a:r>
            <a:r>
              <a:rPr lang="es-ES" sz="2000" dirty="0" smtClean="0">
                <a:latin typeface="+mj-lt"/>
              </a:rPr>
              <a:t>». No obstante, si ponemos nuestra confianza en Dios, </a:t>
            </a:r>
            <a:r>
              <a:rPr lang="es-ES" sz="2000" dirty="0" smtClean="0">
                <a:latin typeface="+mj-lt"/>
              </a:rPr>
              <a:t>pedimos sabiduría </a:t>
            </a:r>
            <a:r>
              <a:rPr lang="es-ES" sz="2000" dirty="0" smtClean="0">
                <a:latin typeface="+mj-lt"/>
              </a:rPr>
              <a:t>y dirección, en medio de la crisis tendremos la fortaleza necesaria para superarla y una nueva oportunidad para crecer espiritualmente.</a:t>
            </a:r>
          </a:p>
          <a:p>
            <a:pPr marL="0" indent="0" defTabSz="443991" eaLnBrk="1" fontAlgn="auto" hangingPunct="1">
              <a:lnSpc>
                <a:spcPct val="120000"/>
              </a:lnSpc>
              <a:spcBef>
                <a:spcPts val="0"/>
              </a:spcBef>
              <a:buSzTx/>
              <a:defRPr sz="2812"/>
            </a:pPr>
            <a:r>
              <a:rPr lang="es-ES" sz="2000" dirty="0" smtClean="0">
                <a:latin typeface="+mj-lt"/>
              </a:rPr>
              <a:t>Las </a:t>
            </a:r>
            <a:r>
              <a:rPr lang="es-ES" sz="2000" dirty="0" smtClean="0">
                <a:latin typeface="+mj-lt"/>
              </a:rPr>
              <a:t>crisis interrumpen nuestra rutina de vida y, por lo regular, no estamos preparados para manejarlas. De sentir que es muy complejo sobrellevarlas es adecuado identificar un profesional que pueda </a:t>
            </a:r>
            <a:r>
              <a:rPr lang="es-ES" sz="2000" dirty="0" smtClean="0">
                <a:latin typeface="+mj-lt"/>
              </a:rPr>
              <a:t>ayudarle en </a:t>
            </a:r>
            <a:r>
              <a:rPr lang="es-ES" sz="2000" dirty="0" smtClean="0">
                <a:latin typeface="+mj-lt"/>
              </a:rPr>
              <a:t>el proceso.</a:t>
            </a:r>
            <a:r>
              <a:rPr lang="es-ES" sz="2000" dirty="0" smtClean="0">
                <a:latin typeface="+mj-lt"/>
              </a:rPr>
              <a:t/>
            </a:r>
            <a:br>
              <a:rPr lang="es-ES" sz="2000" dirty="0" smtClean="0">
                <a:latin typeface="+mj-lt"/>
              </a:rPr>
            </a:br>
            <a:r>
              <a:rPr lang="es-ES" sz="2000" dirty="0" smtClean="0">
                <a:latin typeface="+mj-lt"/>
              </a:rPr>
              <a:t/>
            </a:r>
            <a:br>
              <a:rPr lang="es-ES" sz="2000" dirty="0" smtClean="0">
                <a:latin typeface="+mj-lt"/>
              </a:rPr>
            </a:br>
            <a:endParaRPr lang="en-US" sz="20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259013" y="981075"/>
            <a:ext cx="3078162" cy="585788"/>
          </a:xfrm>
        </p:spPr>
        <p:txBody>
          <a:bodyPr rtlCol="0">
            <a:normAutofit fontScale="90000"/>
          </a:bodyPr>
          <a:lstStyle/>
          <a:p>
            <a:pPr eaLnBrk="1" fontAlgn="auto" hangingPunct="1">
              <a:spcAft>
                <a:spcPts val="0"/>
              </a:spcAft>
              <a:defRPr/>
            </a:pPr>
            <a:r>
              <a:rPr lang="en-US" dirty="0">
                <a:solidFill>
                  <a:srgbClr val="FFC000"/>
                </a:solidFill>
                <a:latin typeface="Futura Std Medium Condensed" panose="020B0502020204020303" pitchFamily="34" charset="0"/>
              </a:rPr>
              <a:t>ORACIÓN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30450" y="1566863"/>
            <a:ext cx="6346825"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Bendito Padre de los cielos y de la tierra, para quien todas las cosas están abiertas y no hay nada oculto, hoy queremos reafirmar nuestra fe, a ejemplo del patriarca Abraham, en tu infinita providencia y ante tus designios eternos que todo lo encamina a">
            <a:extLst>
              <a:ext uri="{FF2B5EF4-FFF2-40B4-BE49-F238E27FC236}">
                <a16:creationId xmlns:a16="http://schemas.microsoft.com/office/drawing/2014/main" xmlns="" id="{C29B70E7-B4B9-624C-A776-A21CDF8C039A}"/>
              </a:ext>
            </a:extLst>
          </p:cNvPr>
          <p:cNvSpPr txBox="1">
            <a:spLocks/>
          </p:cNvSpPr>
          <p:nvPr/>
        </p:nvSpPr>
        <p:spPr>
          <a:xfrm>
            <a:off x="1562100" y="2648607"/>
            <a:ext cx="9236075" cy="3168650"/>
          </a:xfrm>
          <a:prstGeom prst="rect">
            <a:avLst/>
          </a:prstGeom>
          <a:ln w="12700">
            <a:miter lim="400000"/>
          </a:ln>
          <a:extLst>
            <a:ext uri="{C572A759-6A51-4108-AA02-DFA0A04FC94B}"/>
          </a:extLst>
        </p:spPr>
        <p:txBody>
          <a:bodyPr lIns="50800" tIns="50800" rIns="50800" bIns="50800" anchor="ctr">
            <a:noAutofit/>
          </a:bodyPr>
          <a:lstStyle>
            <a:lvl1pPr marL="0" marR="0" indent="0" algn="l" defTabSz="584200" rtl="0" latinLnBrk="0">
              <a:lnSpc>
                <a:spcPct val="150000"/>
              </a:lnSpc>
              <a:spcBef>
                <a:spcPts val="4200"/>
              </a:spcBef>
              <a:spcAft>
                <a:spcPts val="0"/>
              </a:spcAft>
              <a:buClrTx/>
              <a:buSzTx/>
              <a:buFontTx/>
              <a:buNone/>
              <a:tabLst/>
              <a:defRPr sz="2400" b="0" i="1"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eaLnBrk="1" fontAlgn="auto" hangingPunct="1">
              <a:lnSpc>
                <a:spcPct val="120000"/>
              </a:lnSpc>
              <a:spcBef>
                <a:spcPts val="2400"/>
              </a:spcBef>
              <a:defRPr/>
            </a:pPr>
            <a:r>
              <a:rPr lang="es-ES" dirty="0" smtClean="0"/>
              <a:t>Padre, hoy vengo para agradecerte por tu fidelidad en medio de las </a:t>
            </a:r>
            <a:r>
              <a:rPr lang="es-ES" dirty="0" smtClean="0"/>
              <a:t>crisis que </a:t>
            </a:r>
            <a:r>
              <a:rPr lang="es-ES" dirty="0" smtClean="0"/>
              <a:t>he experimentado. Gracias porque me has concedido fortaleza, </a:t>
            </a:r>
            <a:r>
              <a:rPr lang="es-ES" dirty="0" smtClean="0"/>
              <a:t>sabiduría y </a:t>
            </a:r>
            <a:r>
              <a:rPr lang="es-ES" dirty="0" smtClean="0"/>
              <a:t>dirección. Ayúdame a mantener una mente clara en medio de las </a:t>
            </a:r>
            <a:r>
              <a:rPr lang="es-ES" dirty="0" smtClean="0"/>
              <a:t>crisis. Abre </a:t>
            </a:r>
            <a:r>
              <a:rPr lang="es-ES" dirty="0" smtClean="0"/>
              <a:t>mis ojos para que pueda ver los recursos de tu gracia. Que tu poder </a:t>
            </a:r>
            <a:r>
              <a:rPr lang="es-ES" dirty="0" smtClean="0"/>
              <a:t>se perfeccione </a:t>
            </a:r>
            <a:r>
              <a:rPr lang="es-ES" dirty="0" smtClean="0"/>
              <a:t>en mis debilidades, pueda crecer en la fe y disfrutar la paz </a:t>
            </a:r>
            <a:r>
              <a:rPr lang="es-ES" dirty="0" smtClean="0"/>
              <a:t>que sobrepasa </a:t>
            </a:r>
            <a:r>
              <a:rPr lang="es-ES" dirty="0" smtClean="0"/>
              <a:t>todo entendimiento. En el nombre de Jesús. Amén.</a:t>
            </a:r>
            <a:r>
              <a:rPr lang="es-ES" dirty="0" smtClean="0"/>
              <a:t/>
            </a:r>
            <a:br>
              <a:rPr lang="es-ES" dirty="0" smtClean="0"/>
            </a:br>
            <a:endParaRPr lang="en-US" sz="2800" kern="0" dirty="0">
              <a:latin typeface="+mj-lt"/>
            </a:endParaRPr>
          </a:p>
        </p:txBody>
      </p:sp>
      <p:pic>
        <p:nvPicPr>
          <p:cNvPr id="38916" name="Picture 2"/>
          <p:cNvPicPr>
            <a:picLocks noChangeAspect="1" noChangeArrowheads="1"/>
          </p:cNvPicPr>
          <p:nvPr/>
        </p:nvPicPr>
        <p:blipFill>
          <a:blip r:embed="rId3"/>
          <a:srcRect/>
          <a:stretch>
            <a:fillRect/>
          </a:stretch>
        </p:blipFill>
        <p:spPr bwMode="auto">
          <a:xfrm>
            <a:off x="1192213" y="758825"/>
            <a:ext cx="1030287" cy="1030288"/>
          </a:xfrm>
          <a:prstGeom prst="rect">
            <a:avLst/>
          </a:prstGeom>
          <a:noFill/>
          <a:ln w="9525">
            <a:noFill/>
            <a:miter lim="800000"/>
            <a:headEnd/>
            <a:tailEnd/>
          </a:ln>
        </p:spPr>
      </p:pic>
      <p:pic>
        <p:nvPicPr>
          <p:cNvPr id="38917"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022475" y="1069975"/>
            <a:ext cx="3078163" cy="585788"/>
          </a:xfrm>
        </p:spPr>
        <p:txBody>
          <a:bodyPr rtlCol="0">
            <a:normAutofit fontScale="90000"/>
          </a:bodyPr>
          <a:lstStyle/>
          <a:p>
            <a:pPr eaLnBrk="1" fontAlgn="auto" hangingPunct="1">
              <a:spcAft>
                <a:spcPts val="0"/>
              </a:spcAft>
              <a:defRPr/>
            </a:pPr>
            <a:r>
              <a:rPr lang="en-US" dirty="0">
                <a:solidFill>
                  <a:srgbClr val="7030A0"/>
                </a:solidFill>
                <a:latin typeface="Futura Std Medium Condensed" panose="020B0502020204020303" pitchFamily="34" charset="0"/>
              </a:rPr>
              <a:t>OBJETIVOS</a:t>
            </a:r>
          </a:p>
        </p:txBody>
      </p:sp>
      <p:sp>
        <p:nvSpPr>
          <p:cNvPr id="3" name="Content Placeholder 2">
            <a:extLst>
              <a:ext uri="{FF2B5EF4-FFF2-40B4-BE49-F238E27FC236}">
                <a16:creationId xmlns:a16="http://schemas.microsoft.com/office/drawing/2014/main" xmlns="" id="{09B4315F-F75A-9F46-B7A5-4FF3A4F404A7}"/>
              </a:ext>
            </a:extLst>
          </p:cNvPr>
          <p:cNvSpPr>
            <a:spLocks noGrp="1"/>
          </p:cNvSpPr>
          <p:nvPr>
            <p:ph idx="1"/>
          </p:nvPr>
        </p:nvSpPr>
        <p:spPr>
          <a:xfrm>
            <a:off x="1366781" y="2147949"/>
            <a:ext cx="9432598" cy="5401479"/>
          </a:xfrm>
        </p:spPr>
        <p:txBody>
          <a:bodyPr wrap="square" rtlCol="0">
            <a:spAutoFit/>
          </a:bodyPr>
          <a:lstStyle/>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000" dirty="0" smtClean="0">
                <a:latin typeface="+mj-lt"/>
              </a:rPr>
              <a:t> Comprender la importancia del autoconocimiento.</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000" dirty="0" smtClean="0">
                <a:latin typeface="+mj-lt"/>
              </a:rPr>
              <a:t> Identificar </a:t>
            </a:r>
            <a:r>
              <a:rPr lang="es-ES" sz="3000" dirty="0" smtClean="0">
                <a:latin typeface="+mj-lt"/>
              </a:rPr>
              <a:t>nuestras fortalezas, oportunidades y </a:t>
            </a:r>
            <a:r>
              <a:rPr lang="es-ES" sz="3000" dirty="0" smtClean="0">
                <a:latin typeface="+mj-lt"/>
              </a:rPr>
              <a:t>debilidades. Además</a:t>
            </a:r>
            <a:r>
              <a:rPr lang="es-ES" sz="3000" dirty="0" smtClean="0">
                <a:latin typeface="+mj-lt"/>
              </a:rPr>
              <a:t>, las amenazas que se presentan en medio de las crisis.</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000" dirty="0" smtClean="0">
                <a:latin typeface="+mj-lt"/>
              </a:rPr>
              <a:t>Descubrir </a:t>
            </a:r>
            <a:r>
              <a:rPr lang="es-ES" sz="3000" dirty="0" smtClean="0">
                <a:latin typeface="+mj-lt"/>
              </a:rPr>
              <a:t>áreas de nuestra vida que podemos mejorar.</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000" dirty="0" smtClean="0">
                <a:latin typeface="+mj-lt"/>
              </a:rPr>
              <a:t>Fortalecer </a:t>
            </a:r>
            <a:r>
              <a:rPr lang="es-ES" sz="3000" dirty="0" smtClean="0">
                <a:latin typeface="+mj-lt"/>
              </a:rPr>
              <a:t>nuestra fe y confianza en que la gracia y el </a:t>
            </a:r>
            <a:r>
              <a:rPr lang="es-ES" sz="3000" dirty="0" smtClean="0">
                <a:latin typeface="+mj-lt"/>
              </a:rPr>
              <a:t>poder de </a:t>
            </a:r>
            <a:r>
              <a:rPr lang="es-ES" sz="3000" dirty="0" smtClean="0">
                <a:latin typeface="+mj-lt"/>
              </a:rPr>
              <a:t>Cristo se perfeccionan en nuestras debilidades.</a:t>
            </a:r>
            <a:r>
              <a:rPr lang="es-ES" sz="3000" dirty="0" smtClean="0">
                <a:latin typeface="+mj-lt"/>
              </a:rPr>
              <a:t/>
            </a:r>
            <a:br>
              <a:rPr lang="es-ES" sz="3000" dirty="0" smtClean="0">
                <a:latin typeface="+mj-lt"/>
              </a:rPr>
            </a:br>
            <a:r>
              <a:rPr lang="es-ES" sz="3000" dirty="0" smtClean="0">
                <a:latin typeface="+mj-lt"/>
              </a:rPr>
              <a:t> </a:t>
            </a:r>
            <a:br>
              <a:rPr lang="es-ES" sz="3000" dirty="0" smtClean="0">
                <a:latin typeface="+mj-lt"/>
              </a:rPr>
            </a:br>
            <a:r>
              <a:rPr lang="es-ES" sz="3000" dirty="0" smtClean="0">
                <a:latin typeface="+mj-lt"/>
              </a:rPr>
              <a:t> </a:t>
            </a:r>
            <a:br>
              <a:rPr lang="es-ES" sz="3000" dirty="0" smtClean="0">
                <a:latin typeface="+mj-lt"/>
              </a:rPr>
            </a:br>
            <a:endParaRPr lang="en-US" sz="3000" kern="0" dirty="0">
              <a:solidFill>
                <a:srgbClr val="000000"/>
              </a:solidFill>
              <a:latin typeface="+mj-lt"/>
              <a:sym typeface="Times"/>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flipV="1">
            <a:off x="2124075" y="1562100"/>
            <a:ext cx="7697788" cy="9366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3"/>
          <a:srcRect/>
          <a:stretch>
            <a:fillRect/>
          </a:stretch>
        </p:blipFill>
        <p:spPr bwMode="auto">
          <a:xfrm>
            <a:off x="755650" y="798513"/>
            <a:ext cx="1128713" cy="1128712"/>
          </a:xfrm>
          <a:prstGeom prst="rect">
            <a:avLst/>
          </a:prstGeom>
          <a:noFill/>
          <a:ln w="9525">
            <a:noFill/>
            <a:miter lim="800000"/>
            <a:headEnd/>
            <a:tailEnd/>
          </a:ln>
        </p:spPr>
      </p:pic>
      <p:pic>
        <p:nvPicPr>
          <p:cNvPr id="16389" name="Picture 4"/>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227263" y="1001713"/>
            <a:ext cx="3999366" cy="585787"/>
          </a:xfrm>
        </p:spPr>
        <p:txBody>
          <a:bodyPr rtlCol="0">
            <a:normAutofit fontScale="90000"/>
          </a:bodyPr>
          <a:lstStyle/>
          <a:p>
            <a:pPr eaLnBrk="1" fontAlgn="auto" hangingPunct="1">
              <a:spcAft>
                <a:spcPts val="0"/>
              </a:spcAft>
              <a:defRPr/>
            </a:pPr>
            <a:r>
              <a:rPr lang="en-US" dirty="0">
                <a:solidFill>
                  <a:srgbClr val="D62212"/>
                </a:solidFill>
                <a:latin typeface="Futura Std Medium Condensed" panose="020B0502020204020303" pitchFamily="34" charset="0"/>
              </a:rPr>
              <a:t>VOCABULARIO</a:t>
            </a:r>
          </a:p>
        </p:txBody>
      </p:sp>
      <p:sp>
        <p:nvSpPr>
          <p:cNvPr id="3" name="Content Placeholder 2">
            <a:extLst>
              <a:ext uri="{FF2B5EF4-FFF2-40B4-BE49-F238E27FC236}">
                <a16:creationId xmlns:a16="http://schemas.microsoft.com/office/drawing/2014/main" xmlns="" id="{09B4315F-F75A-9F46-B7A5-4FF3A4F404A7}"/>
              </a:ext>
            </a:extLst>
          </p:cNvPr>
          <p:cNvSpPr>
            <a:spLocks noGrp="1"/>
          </p:cNvSpPr>
          <p:nvPr>
            <p:ph idx="1"/>
          </p:nvPr>
        </p:nvSpPr>
        <p:spPr>
          <a:xfrm>
            <a:off x="1798864" y="2033749"/>
            <a:ext cx="8855529" cy="5524589"/>
          </a:xfrm>
        </p:spPr>
        <p:txBody>
          <a:bodyPr wrap="square" rtlCol="0">
            <a:spAutoFit/>
          </a:bodyPr>
          <a:lstStyle/>
          <a:p>
            <a:pPr marL="0" indent="0" defTabSz="584200" eaLnBrk="1" fontAlgn="auto" hangingPunct="1">
              <a:lnSpc>
                <a:spcPct val="100000"/>
              </a:lnSpc>
              <a:spcBef>
                <a:spcPts val="0"/>
              </a:spcBef>
              <a:spcAft>
                <a:spcPts val="600"/>
              </a:spcAft>
              <a:buNone/>
              <a:defRPr/>
            </a:pPr>
            <a:r>
              <a:rPr lang="es-ES" sz="2600" b="1" kern="0" dirty="0" smtClean="0">
                <a:solidFill>
                  <a:schemeClr val="bg2">
                    <a:lumMod val="25000"/>
                  </a:schemeClr>
                </a:solidFill>
                <a:latin typeface="+mj-lt"/>
                <a:sym typeface="Times"/>
              </a:rPr>
              <a:t>«RUMIACIONES»: </a:t>
            </a:r>
            <a:r>
              <a:rPr lang="es-ES" sz="2600" kern="0" dirty="0" smtClean="0">
                <a:solidFill>
                  <a:schemeClr val="bg2">
                    <a:lumMod val="25000"/>
                  </a:schemeClr>
                </a:solidFill>
                <a:latin typeface="+mj-lt"/>
                <a:sym typeface="Times"/>
              </a:rPr>
              <a:t>Pensamientos obsesivos, persistentes, que </a:t>
            </a:r>
            <a:r>
              <a:rPr lang="es-ES" sz="2600" kern="0" dirty="0" smtClean="0">
                <a:solidFill>
                  <a:schemeClr val="bg2">
                    <a:lumMod val="25000"/>
                  </a:schemeClr>
                </a:solidFill>
                <a:latin typeface="+mj-lt"/>
                <a:sym typeface="Times"/>
              </a:rPr>
              <a:t>se repiten </a:t>
            </a:r>
            <a:r>
              <a:rPr lang="es-ES" sz="2600" kern="0" dirty="0" smtClean="0">
                <a:solidFill>
                  <a:schemeClr val="bg2">
                    <a:lumMod val="25000"/>
                  </a:schemeClr>
                </a:solidFill>
                <a:latin typeface="+mj-lt"/>
                <a:sym typeface="Times"/>
              </a:rPr>
              <a:t>una y otra vez, son totalmente circulares, por lo cual </a:t>
            </a:r>
            <a:r>
              <a:rPr lang="es-ES" sz="2600" kern="0" dirty="0" smtClean="0">
                <a:solidFill>
                  <a:schemeClr val="bg2">
                    <a:lumMod val="25000"/>
                  </a:schemeClr>
                </a:solidFill>
                <a:latin typeface="+mj-lt"/>
                <a:sym typeface="Times"/>
              </a:rPr>
              <a:t>no nos </a:t>
            </a:r>
            <a:r>
              <a:rPr lang="es-ES" sz="2600" kern="0" dirty="0" smtClean="0">
                <a:solidFill>
                  <a:schemeClr val="bg2">
                    <a:lumMod val="25000"/>
                  </a:schemeClr>
                </a:solidFill>
                <a:latin typeface="+mj-lt"/>
                <a:sym typeface="Times"/>
              </a:rPr>
              <a:t>llevan a ninguna finalidad, no conducen a nada </a:t>
            </a:r>
            <a:r>
              <a:rPr lang="es-ES" sz="2600" kern="0" dirty="0" smtClean="0">
                <a:solidFill>
                  <a:schemeClr val="bg2">
                    <a:lumMod val="25000"/>
                  </a:schemeClr>
                </a:solidFill>
                <a:latin typeface="+mj-lt"/>
                <a:sym typeface="Times"/>
              </a:rPr>
              <a:t>productivo y </a:t>
            </a:r>
            <a:r>
              <a:rPr lang="es-ES" sz="2600" kern="0" dirty="0" smtClean="0">
                <a:solidFill>
                  <a:schemeClr val="bg2">
                    <a:lumMod val="25000"/>
                  </a:schemeClr>
                </a:solidFill>
                <a:latin typeface="+mj-lt"/>
                <a:sym typeface="Times"/>
              </a:rPr>
              <a:t>nos consumen mucho tiempo. Ellos mismos se pueden convertir en un problema.</a:t>
            </a:r>
          </a:p>
          <a:p>
            <a:pPr marL="0" indent="0" defTabSz="584200" eaLnBrk="1" fontAlgn="auto" hangingPunct="1">
              <a:lnSpc>
                <a:spcPct val="100000"/>
              </a:lnSpc>
              <a:spcBef>
                <a:spcPts val="0"/>
              </a:spcBef>
              <a:spcAft>
                <a:spcPts val="600"/>
              </a:spcAft>
              <a:buNone/>
              <a:defRPr/>
            </a:pPr>
            <a:r>
              <a:rPr lang="es-ES" sz="2600" b="1" kern="0" dirty="0" smtClean="0">
                <a:solidFill>
                  <a:schemeClr val="bg2">
                    <a:lumMod val="25000"/>
                  </a:schemeClr>
                </a:solidFill>
                <a:latin typeface="+mj-lt"/>
                <a:sym typeface="Times"/>
              </a:rPr>
              <a:t>«BASTA»: </a:t>
            </a:r>
            <a:r>
              <a:rPr lang="es-ES" sz="2600" kern="0" dirty="0" smtClean="0">
                <a:solidFill>
                  <a:schemeClr val="bg2">
                    <a:lumMod val="25000"/>
                  </a:schemeClr>
                </a:solidFill>
                <a:latin typeface="+mj-lt"/>
                <a:sym typeface="Times"/>
              </a:rPr>
              <a:t>Cuando algo es suficiente.</a:t>
            </a:r>
          </a:p>
          <a:p>
            <a:pPr marL="0" indent="0" defTabSz="584200" eaLnBrk="1" fontAlgn="auto" hangingPunct="1">
              <a:lnSpc>
                <a:spcPct val="100000"/>
              </a:lnSpc>
              <a:spcBef>
                <a:spcPts val="0"/>
              </a:spcBef>
              <a:spcAft>
                <a:spcPts val="600"/>
              </a:spcAft>
              <a:buNone/>
              <a:defRPr/>
            </a:pPr>
            <a:r>
              <a:rPr lang="es-ES" sz="2600" b="1" kern="0" dirty="0" smtClean="0">
                <a:solidFill>
                  <a:schemeClr val="bg2">
                    <a:lumMod val="25000"/>
                  </a:schemeClr>
                </a:solidFill>
                <a:latin typeface="+mj-lt"/>
                <a:sym typeface="Times"/>
              </a:rPr>
              <a:t>«GRACIA»: </a:t>
            </a:r>
            <a:r>
              <a:rPr lang="es-ES" sz="2600" kern="0" dirty="0" smtClean="0">
                <a:solidFill>
                  <a:schemeClr val="bg2">
                    <a:lumMod val="25000"/>
                  </a:schemeClr>
                </a:solidFill>
                <a:latin typeface="+mj-lt"/>
                <a:sym typeface="Times"/>
              </a:rPr>
              <a:t>Favor o bondad no merecida ni ganada. Uno de </a:t>
            </a:r>
            <a:r>
              <a:rPr lang="es-ES" sz="2600" kern="0" dirty="0" smtClean="0">
                <a:solidFill>
                  <a:schemeClr val="bg2">
                    <a:lumMod val="25000"/>
                  </a:schemeClr>
                </a:solidFill>
                <a:latin typeface="+mj-lt"/>
                <a:sym typeface="Times"/>
              </a:rPr>
              <a:t>los sentidos </a:t>
            </a:r>
            <a:r>
              <a:rPr lang="es-ES" sz="2600" kern="0" dirty="0" smtClean="0">
                <a:solidFill>
                  <a:schemeClr val="bg2">
                    <a:lumMod val="25000"/>
                  </a:schemeClr>
                </a:solidFill>
                <a:latin typeface="+mj-lt"/>
                <a:sym typeface="Times"/>
              </a:rPr>
              <a:t>de la palabra gracia en el Nuevo Testamento se </a:t>
            </a:r>
            <a:r>
              <a:rPr lang="es-ES" sz="2600" kern="0" dirty="0" smtClean="0">
                <a:solidFill>
                  <a:schemeClr val="bg2">
                    <a:lumMod val="25000"/>
                  </a:schemeClr>
                </a:solidFill>
                <a:latin typeface="+mj-lt"/>
                <a:sym typeface="Times"/>
              </a:rPr>
              <a:t>refiere a </a:t>
            </a:r>
            <a:r>
              <a:rPr lang="es-ES" sz="2600" kern="0" dirty="0" smtClean="0">
                <a:solidFill>
                  <a:schemeClr val="bg2">
                    <a:lumMod val="25000"/>
                  </a:schemeClr>
                </a:solidFill>
                <a:latin typeface="+mj-lt"/>
                <a:sym typeface="Times"/>
              </a:rPr>
              <a:t>un don de Dios mediante el cual habilita a una persona </a:t>
            </a:r>
            <a:r>
              <a:rPr lang="es-ES" sz="2600" kern="0" dirty="0" smtClean="0">
                <a:solidFill>
                  <a:schemeClr val="bg2">
                    <a:lumMod val="25000"/>
                  </a:schemeClr>
                </a:solidFill>
                <a:latin typeface="+mj-lt"/>
                <a:sym typeface="Times"/>
              </a:rPr>
              <a:t>para actuar </a:t>
            </a:r>
            <a:r>
              <a:rPr lang="es-ES" sz="2600" kern="0" dirty="0" smtClean="0">
                <a:solidFill>
                  <a:schemeClr val="bg2">
                    <a:lumMod val="25000"/>
                  </a:schemeClr>
                </a:solidFill>
                <a:latin typeface="+mj-lt"/>
                <a:sym typeface="Times"/>
              </a:rPr>
              <a:t>por encima de sus condiciones y circunstancias naturales</a:t>
            </a:r>
            <a:endParaRPr lang="es-ES" sz="2600" kern="0" dirty="0" smtClean="0">
              <a:solidFill>
                <a:schemeClr val="bg2">
                  <a:lumMod val="25000"/>
                </a:schemeClr>
              </a:solidFill>
              <a:latin typeface="+mj-lt"/>
              <a:sym typeface="Times"/>
            </a:endParaRPr>
          </a:p>
          <a:p>
            <a:pPr marL="0" indent="0" defTabSz="584200" eaLnBrk="1" fontAlgn="auto" hangingPunct="1">
              <a:lnSpc>
                <a:spcPct val="100000"/>
              </a:lnSpc>
              <a:spcBef>
                <a:spcPts val="0"/>
              </a:spcBef>
              <a:spcAft>
                <a:spcPts val="600"/>
              </a:spcAft>
              <a:buNone/>
              <a:defRPr/>
            </a:pPr>
            <a:r>
              <a:rPr lang="es-ES" sz="2600" kern="0" dirty="0" smtClean="0">
                <a:solidFill>
                  <a:schemeClr val="bg2">
                    <a:lumMod val="25000"/>
                  </a:schemeClr>
                </a:solidFill>
                <a:latin typeface="+mj-lt"/>
                <a:sym typeface="Times"/>
              </a:rPr>
              <a:t/>
            </a:r>
            <a:br>
              <a:rPr lang="es-ES" sz="2600" kern="0" dirty="0" smtClean="0">
                <a:solidFill>
                  <a:schemeClr val="bg2">
                    <a:lumMod val="25000"/>
                  </a:schemeClr>
                </a:solidFill>
                <a:latin typeface="+mj-lt"/>
                <a:sym typeface="Times"/>
              </a:rPr>
            </a:br>
            <a:endParaRPr lang="en-US" sz="2600" kern="0" dirty="0">
              <a:solidFill>
                <a:schemeClr val="bg2">
                  <a:lumMod val="25000"/>
                </a:schemeClr>
              </a:solidFill>
              <a:latin typeface="+mj-lt"/>
              <a:sym typeface="Times"/>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81250" y="1587500"/>
            <a:ext cx="7307263" cy="0"/>
          </a:xfrm>
          <a:prstGeom prst="line">
            <a:avLst/>
          </a:prstGeom>
          <a:ln w="25400">
            <a:solidFill>
              <a:srgbClr val="D62212"/>
            </a:solidFill>
          </a:ln>
        </p:spPr>
        <p:style>
          <a:lnRef idx="1">
            <a:schemeClr val="accent1"/>
          </a:lnRef>
          <a:fillRef idx="0">
            <a:schemeClr val="accent1"/>
          </a:fillRef>
          <a:effectRef idx="0">
            <a:schemeClr val="accent1"/>
          </a:effectRef>
          <a:fontRef idx="minor">
            <a:schemeClr val="tx1"/>
          </a:fontRef>
        </p:style>
      </p:cxnSp>
      <p:pic>
        <p:nvPicPr>
          <p:cNvPr id="20484" name="Picture 4"/>
          <p:cNvPicPr>
            <a:picLocks noChangeAspect="1" noChangeArrowheads="1"/>
          </p:cNvPicPr>
          <p:nvPr/>
        </p:nvPicPr>
        <p:blipFill>
          <a:blip r:embed="rId3"/>
          <a:srcRect/>
          <a:stretch>
            <a:fillRect/>
          </a:stretch>
        </p:blipFill>
        <p:spPr bwMode="auto">
          <a:xfrm>
            <a:off x="960438" y="739775"/>
            <a:ext cx="1109662" cy="1109663"/>
          </a:xfrm>
          <a:prstGeom prst="rect">
            <a:avLst/>
          </a:prstGeom>
          <a:noFill/>
          <a:ln w="9525">
            <a:noFill/>
            <a:miter lim="800000"/>
            <a:headEnd/>
            <a:tailEnd/>
          </a:ln>
        </p:spPr>
      </p:pic>
      <p:pic>
        <p:nvPicPr>
          <p:cNvPr id="20485"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2" y="990600"/>
            <a:ext cx="872172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2 </a:t>
            </a:r>
            <a:r>
              <a:rPr lang="en-US" b="1" dirty="0" err="1" smtClean="0">
                <a:solidFill>
                  <a:schemeClr val="accent2">
                    <a:lumMod val="50000"/>
                  </a:schemeClr>
                </a:solidFill>
                <a:latin typeface="Futura PT Medium"/>
              </a:rPr>
              <a:t>Corintios</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12.1-2</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120138"/>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0"/>
              </a:spcBef>
              <a:spcAft>
                <a:spcPts val="600"/>
              </a:spcAft>
              <a:buSzTx/>
              <a:buFontTx/>
              <a:buNone/>
              <a:defRPr sz="2331"/>
            </a:pPr>
            <a:r>
              <a:rPr lang="en-US" sz="2200" kern="0" dirty="0" smtClean="0">
                <a:latin typeface="+mj-lt"/>
              </a:rPr>
              <a:t>RVR</a:t>
            </a:r>
          </a:p>
          <a:p>
            <a:pPr marL="0" indent="0" defTabSz="368045" eaLnBrk="1" fontAlgn="auto" hangingPunct="1">
              <a:spcBef>
                <a:spcPts val="0"/>
              </a:spcBef>
              <a:spcAft>
                <a:spcPts val="600"/>
              </a:spcAft>
              <a:buSzTx/>
              <a:buFontTx/>
              <a:buNone/>
              <a:defRPr sz="2331"/>
            </a:pPr>
            <a:endParaRPr lang="es-ES" sz="2200" dirty="0" smtClean="0">
              <a:latin typeface="+mj-lt"/>
            </a:endParaRPr>
          </a:p>
          <a:p>
            <a:pPr marL="0" indent="0" defTabSz="368045" eaLnBrk="1" fontAlgn="auto" hangingPunct="1">
              <a:spcBef>
                <a:spcPts val="0"/>
              </a:spcBef>
              <a:spcAft>
                <a:spcPts val="600"/>
              </a:spcAft>
              <a:buSzTx/>
              <a:buNone/>
              <a:defRPr sz="2331"/>
            </a:pPr>
            <a:r>
              <a:rPr lang="es-ES" sz="2200" dirty="0" smtClean="0">
                <a:latin typeface="+mj-lt"/>
              </a:rPr>
              <a:t>1 Ciertamente no me conviene gloriarme, pero me referiré a las visiones y a las revelaciones del Señor.</a:t>
            </a:r>
          </a:p>
          <a:p>
            <a:pPr marL="0" indent="0" defTabSz="368045" eaLnBrk="1" fontAlgn="auto" hangingPunct="1">
              <a:spcBef>
                <a:spcPts val="0"/>
              </a:spcBef>
              <a:spcAft>
                <a:spcPts val="600"/>
              </a:spcAft>
              <a:buSzTx/>
              <a:buNone/>
              <a:defRPr sz="2331"/>
            </a:pPr>
            <a:endParaRPr lang="es-ES" sz="2200" dirty="0" smtClean="0">
              <a:latin typeface="+mj-lt"/>
            </a:endParaRPr>
          </a:p>
          <a:p>
            <a:pPr marL="0" indent="0" defTabSz="368045" eaLnBrk="1" fontAlgn="auto" hangingPunct="1">
              <a:spcBef>
                <a:spcPts val="0"/>
              </a:spcBef>
              <a:spcAft>
                <a:spcPts val="600"/>
              </a:spcAft>
              <a:buSzTx/>
              <a:buNone/>
              <a:defRPr sz="2331"/>
            </a:pPr>
            <a:r>
              <a:rPr lang="es-ES" sz="2200" dirty="0" smtClean="0">
                <a:latin typeface="+mj-lt"/>
              </a:rPr>
              <a:t>2 </a:t>
            </a:r>
            <a:r>
              <a:rPr lang="es-ES" sz="2200" dirty="0" smtClean="0">
                <a:latin typeface="+mj-lt"/>
              </a:rPr>
              <a:t>Conozco a un hombre en </a:t>
            </a:r>
            <a:r>
              <a:rPr lang="es-ES" sz="2200" dirty="0" smtClean="0">
                <a:latin typeface="+mj-lt"/>
              </a:rPr>
              <a:t>Cristo que </a:t>
            </a:r>
            <a:r>
              <a:rPr lang="es-ES" sz="2200" dirty="0" smtClean="0">
                <a:latin typeface="+mj-lt"/>
              </a:rPr>
              <a:t>hace catorce años (si en </a:t>
            </a:r>
            <a:r>
              <a:rPr lang="es-ES" sz="2200" dirty="0" smtClean="0">
                <a:latin typeface="+mj-lt"/>
              </a:rPr>
              <a:t>el cuerpo</a:t>
            </a:r>
            <a:r>
              <a:rPr lang="es-ES" sz="2200" dirty="0" smtClean="0">
                <a:latin typeface="+mj-lt"/>
              </a:rPr>
              <a:t>, no lo sé; si fuera </a:t>
            </a:r>
            <a:r>
              <a:rPr lang="es-ES" sz="2200" dirty="0" smtClean="0">
                <a:latin typeface="+mj-lt"/>
              </a:rPr>
              <a:t>del cuerpo</a:t>
            </a:r>
            <a:r>
              <a:rPr lang="es-ES" sz="2200" dirty="0" smtClean="0">
                <a:latin typeface="+mj-lt"/>
              </a:rPr>
              <a:t>, no lo sé; Dios lo sabe) </a:t>
            </a:r>
            <a:r>
              <a:rPr lang="es-ES" sz="2200" dirty="0" smtClean="0">
                <a:latin typeface="+mj-lt"/>
              </a:rPr>
              <a:t>fue arrebatado </a:t>
            </a:r>
            <a:r>
              <a:rPr lang="es-ES" sz="2200" dirty="0" smtClean="0">
                <a:latin typeface="+mj-lt"/>
              </a:rPr>
              <a:t>hasta el tercer cielo.</a:t>
            </a:r>
            <a:r>
              <a:rPr lang="es-ES" sz="2800" dirty="0" smtClean="0">
                <a:latin typeface="+mj-lt"/>
              </a:rPr>
              <a:t/>
            </a:r>
            <a:br>
              <a:rPr lang="es-ES" sz="2800" dirty="0" smtClean="0">
                <a:latin typeface="+mj-lt"/>
              </a:rPr>
            </a:br>
            <a:endParaRPr lang="en-US" sz="28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930121"/>
            <a:ext cx="5027504"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2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1 Nada gana uno con gloriarse de </a:t>
            </a:r>
            <a:r>
              <a:rPr lang="es-ES" sz="2200" dirty="0" smtClean="0">
                <a:latin typeface="+mj-lt"/>
                <a:sym typeface="Times"/>
              </a:rPr>
              <a:t>sí mismo</a:t>
            </a:r>
            <a:r>
              <a:rPr lang="es-ES" sz="2200" dirty="0" smtClean="0">
                <a:latin typeface="+mj-lt"/>
                <a:sym typeface="Times"/>
              </a:rPr>
              <a:t>. Sin embargo, tengo que hablar de las visiones y </a:t>
            </a:r>
            <a:r>
              <a:rPr lang="es-ES" sz="2200" dirty="0" smtClean="0">
                <a:latin typeface="+mj-lt"/>
                <a:sym typeface="Times"/>
              </a:rPr>
              <a:t>revelaciones que </a:t>
            </a:r>
            <a:r>
              <a:rPr lang="es-ES" sz="2200" dirty="0" smtClean="0">
                <a:latin typeface="+mj-lt"/>
                <a:sym typeface="Times"/>
              </a:rPr>
              <a:t>he recibido del Señor.</a:t>
            </a:r>
          </a:p>
          <a:p>
            <a:pPr defTabSz="368045" eaLnBrk="1" fontAlgn="auto">
              <a:spcBef>
                <a:spcPts val="0"/>
              </a:spcBef>
              <a:spcAft>
                <a:spcPts val="60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2 </a:t>
            </a:r>
            <a:r>
              <a:rPr lang="es-ES" sz="2200" dirty="0" smtClean="0">
                <a:latin typeface="+mj-lt"/>
                <a:sym typeface="Times"/>
              </a:rPr>
              <a:t>Conozco a un seguidor de </a:t>
            </a:r>
            <a:r>
              <a:rPr lang="es-ES" sz="2200" dirty="0" smtClean="0">
                <a:latin typeface="+mj-lt"/>
                <a:sym typeface="Times"/>
              </a:rPr>
              <a:t>Cristo, que </a:t>
            </a:r>
            <a:r>
              <a:rPr lang="es-ES" sz="2200" dirty="0" smtClean="0">
                <a:latin typeface="+mj-lt"/>
                <a:sym typeface="Times"/>
              </a:rPr>
              <a:t>hace catorce años fue </a:t>
            </a:r>
            <a:r>
              <a:rPr lang="es-ES" sz="2200" dirty="0" smtClean="0">
                <a:latin typeface="+mj-lt"/>
                <a:sym typeface="Times"/>
              </a:rPr>
              <a:t>llevado al </a:t>
            </a:r>
            <a:r>
              <a:rPr lang="es-ES" sz="2200" dirty="0" smtClean="0">
                <a:latin typeface="+mj-lt"/>
                <a:sym typeface="Times"/>
              </a:rPr>
              <a:t>tercer cielo. No sé si fue </a:t>
            </a:r>
            <a:r>
              <a:rPr lang="es-ES" sz="2200" dirty="0" smtClean="0">
                <a:latin typeface="+mj-lt"/>
                <a:sym typeface="Times"/>
              </a:rPr>
              <a:t>llevado en </a:t>
            </a:r>
            <a:r>
              <a:rPr lang="es-ES" sz="2200" dirty="0" smtClean="0">
                <a:latin typeface="+mj-lt"/>
                <a:sym typeface="Times"/>
              </a:rPr>
              <a:t>cuerpo o en espíritu; Dios </a:t>
            </a:r>
            <a:r>
              <a:rPr lang="es-ES" sz="2200" dirty="0" smtClean="0">
                <a:latin typeface="+mj-lt"/>
                <a:sym typeface="Times"/>
              </a:rPr>
              <a:t>lo sabe</a:t>
            </a:r>
            <a:r>
              <a:rPr lang="es-ES" sz="2200" dirty="0" smtClean="0">
                <a:latin typeface="+mj-lt"/>
                <a:sym typeface="Times"/>
              </a:rPr>
              <a:t>.</a:t>
            </a:r>
            <a:r>
              <a:rPr lang="es-ES" sz="2200" dirty="0" smtClean="0">
                <a:latin typeface="+mj-lt"/>
                <a:sym typeface="Times"/>
              </a:rPr>
              <a:t/>
            </a:r>
            <a:br>
              <a:rPr lang="es-ES" sz="2200" dirty="0" smtClean="0">
                <a:latin typeface="+mj-lt"/>
                <a:sym typeface="Times"/>
              </a:rPr>
            </a:br>
            <a:endParaRPr lang="en-US" sz="2200" kern="0" dirty="0">
              <a:solidFill>
                <a:srgbClr val="000000"/>
              </a:solidFill>
              <a:latin typeface="+mj-lt"/>
              <a:ea typeface="Times"/>
              <a:cs typeface="Times"/>
              <a:sym typeface="Times"/>
            </a:endParaRPr>
          </a:p>
        </p:txBody>
      </p:sp>
      <p:pic>
        <p:nvPicPr>
          <p:cNvPr id="26629"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6630"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2" y="990600"/>
            <a:ext cx="9366023"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2 </a:t>
            </a:r>
            <a:r>
              <a:rPr lang="en-US" b="1" dirty="0" err="1" smtClean="0">
                <a:solidFill>
                  <a:schemeClr val="accent2">
                    <a:lumMod val="50000"/>
                  </a:schemeClr>
                </a:solidFill>
                <a:latin typeface="Futura PT Medium"/>
              </a:rPr>
              <a:t>Corintios</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12.3-4</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742687"/>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spcAft>
                <a:spcPts val="600"/>
              </a:spcAft>
              <a:buSzTx/>
              <a:buFontTx/>
              <a:buNone/>
              <a:defRPr sz="2331"/>
            </a:pPr>
            <a:r>
              <a:rPr lang="en-US" sz="2200" kern="0" dirty="0">
                <a:latin typeface="+mj-lt"/>
              </a:rPr>
              <a:t>RVR</a:t>
            </a:r>
          </a:p>
          <a:p>
            <a:pPr marL="0" indent="0" defTabSz="368045" eaLnBrk="1" fontAlgn="auto" hangingPunct="1">
              <a:spcBef>
                <a:spcPts val="0"/>
              </a:spcBef>
              <a:spcAft>
                <a:spcPts val="600"/>
              </a:spcAft>
              <a:buSzTx/>
              <a:buNone/>
              <a:defRPr sz="2331"/>
            </a:pPr>
            <a:endParaRPr lang="es-ES" sz="2200" b="1" dirty="0" smtClean="0">
              <a:latin typeface="+mj-lt"/>
            </a:endParaRPr>
          </a:p>
          <a:p>
            <a:pPr marL="0" indent="0" defTabSz="368045" eaLnBrk="1" fontAlgn="auto" hangingPunct="1">
              <a:spcBef>
                <a:spcPts val="0"/>
              </a:spcBef>
              <a:spcAft>
                <a:spcPts val="600"/>
              </a:spcAft>
              <a:buSzTx/>
              <a:buNone/>
              <a:defRPr sz="2331"/>
            </a:pPr>
            <a:r>
              <a:rPr lang="es-ES" sz="2200" dirty="0" smtClean="0">
                <a:latin typeface="+mj-lt"/>
              </a:rPr>
              <a:t>3 Y conozco al tal hombre (si en el</a:t>
            </a:r>
          </a:p>
          <a:p>
            <a:pPr marL="0" indent="0" defTabSz="368045" eaLnBrk="1" fontAlgn="auto" hangingPunct="1">
              <a:spcBef>
                <a:spcPts val="0"/>
              </a:spcBef>
              <a:spcAft>
                <a:spcPts val="600"/>
              </a:spcAft>
              <a:buSzTx/>
              <a:buNone/>
              <a:defRPr sz="2331"/>
            </a:pPr>
            <a:r>
              <a:rPr lang="es-ES" sz="2200" dirty="0" smtClean="0">
                <a:latin typeface="+mj-lt"/>
              </a:rPr>
              <a:t>cuerpo, o fuera del cuerpo, no lo </a:t>
            </a:r>
            <a:r>
              <a:rPr lang="es-ES" sz="2200" dirty="0" smtClean="0">
                <a:latin typeface="+mj-lt"/>
              </a:rPr>
              <a:t>sé; Dios </a:t>
            </a:r>
            <a:r>
              <a:rPr lang="es-ES" sz="2200" dirty="0" smtClean="0">
                <a:latin typeface="+mj-lt"/>
              </a:rPr>
              <a:t>lo sabe),</a:t>
            </a:r>
          </a:p>
          <a:p>
            <a:pPr marL="0" indent="0" defTabSz="368045" eaLnBrk="1" fontAlgn="auto" hangingPunct="1">
              <a:spcBef>
                <a:spcPts val="0"/>
              </a:spcBef>
              <a:spcAft>
                <a:spcPts val="600"/>
              </a:spcAft>
              <a:buSzTx/>
              <a:buNone/>
              <a:defRPr sz="2331"/>
            </a:pPr>
            <a:endParaRPr lang="es-ES" sz="2200" dirty="0" smtClean="0">
              <a:latin typeface="+mj-lt"/>
            </a:endParaRPr>
          </a:p>
          <a:p>
            <a:pPr marL="0" indent="0" defTabSz="368045" eaLnBrk="1" fontAlgn="auto" hangingPunct="1">
              <a:spcBef>
                <a:spcPts val="0"/>
              </a:spcBef>
              <a:spcAft>
                <a:spcPts val="600"/>
              </a:spcAft>
              <a:buSzTx/>
              <a:buNone/>
              <a:defRPr sz="2331"/>
            </a:pPr>
            <a:r>
              <a:rPr lang="es-ES" sz="2200" dirty="0" smtClean="0">
                <a:latin typeface="+mj-lt"/>
              </a:rPr>
              <a:t>4 que </a:t>
            </a:r>
            <a:r>
              <a:rPr lang="es-ES" sz="2200" dirty="0" smtClean="0">
                <a:latin typeface="+mj-lt"/>
              </a:rPr>
              <a:t>fue arrebatado al paraíso,</a:t>
            </a:r>
          </a:p>
          <a:p>
            <a:pPr marL="0" indent="0" defTabSz="368045" eaLnBrk="1" fontAlgn="auto" hangingPunct="1">
              <a:spcBef>
                <a:spcPts val="0"/>
              </a:spcBef>
              <a:spcAft>
                <a:spcPts val="600"/>
              </a:spcAft>
              <a:buSzTx/>
              <a:buNone/>
              <a:defRPr sz="2331"/>
            </a:pPr>
            <a:r>
              <a:rPr lang="es-ES" sz="2200" dirty="0" smtClean="0">
                <a:latin typeface="+mj-lt"/>
              </a:rPr>
              <a:t>donde oyó palabras inefables que</a:t>
            </a:r>
          </a:p>
          <a:p>
            <a:pPr marL="0" indent="0" defTabSz="368045" eaLnBrk="1" fontAlgn="auto" hangingPunct="1">
              <a:spcBef>
                <a:spcPts val="0"/>
              </a:spcBef>
              <a:spcAft>
                <a:spcPts val="600"/>
              </a:spcAft>
              <a:buSzTx/>
              <a:buNone/>
              <a:defRPr sz="2331"/>
            </a:pPr>
            <a:r>
              <a:rPr lang="es-ES" sz="2200" dirty="0" smtClean="0">
                <a:latin typeface="+mj-lt"/>
              </a:rPr>
              <a:t>no le es dado al hombre expresar.</a:t>
            </a:r>
            <a:endParaRPr lang="es-ES" sz="2200" dirty="0" smtClean="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278919" y="1576388"/>
            <a:ext cx="4980207" cy="4921250"/>
          </a:xfrm>
          <a:prstGeom prst="rect">
            <a:avLst/>
          </a:prstGeom>
          <a:ln w="12700">
            <a:miter lim="400000"/>
          </a:ln>
          <a:extLst>
            <a:ext uri="{C572A759-6A51-4108-AA02-DFA0A04FC94B}"/>
          </a:extLst>
        </p:spPr>
        <p:txBody>
          <a:bodyPr lIns="54864" tIns="50800" rIns="50800" bIns="50800" anchor="ctr">
            <a:noAutofit/>
          </a:bodyPr>
          <a:lstStyle/>
          <a:p>
            <a:pPr defTabSz="368045" eaLnBrk="1" fontAlgn="auto">
              <a:spcBef>
                <a:spcPts val="2600"/>
              </a:spcBef>
              <a:spcAft>
                <a:spcPts val="60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spcBef>
                <a:spcPts val="0"/>
              </a:spcBef>
              <a:spcAft>
                <a:spcPts val="60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3 Pero sé que ese hombre (si en</a:t>
            </a: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cuerpo o en espíritu, no lo sé, sólo</a:t>
            </a: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Dios lo sabe)</a:t>
            </a:r>
          </a:p>
          <a:p>
            <a:pPr defTabSz="368045" eaLnBrk="1" fontAlgn="auto">
              <a:spcBef>
                <a:spcPts val="0"/>
              </a:spcBef>
              <a:spcAft>
                <a:spcPts val="60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4 </a:t>
            </a:r>
            <a:r>
              <a:rPr lang="es-ES" sz="2200" dirty="0" smtClean="0">
                <a:latin typeface="+mj-lt"/>
                <a:sym typeface="Times"/>
              </a:rPr>
              <a:t>fue llevado al paraíso, donde oyó</a:t>
            </a: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palabras tan secretas que a ningún</a:t>
            </a: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hombre se le permite pronunciarlas.</a:t>
            </a:r>
            <a:endParaRPr lang="en-US" sz="2200" kern="0" dirty="0">
              <a:solidFill>
                <a:srgbClr val="000000"/>
              </a:solidFill>
              <a:latin typeface="+mj-lt"/>
              <a:ea typeface="Times"/>
              <a:cs typeface="Times"/>
              <a:sym typeface="Times"/>
            </a:endParaRPr>
          </a:p>
        </p:txBody>
      </p:sp>
      <p:pic>
        <p:nvPicPr>
          <p:cNvPr id="28677"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8678" name="Picture 6"/>
          <p:cNvPicPr>
            <a:picLocks noChangeAspect="1" noChangeArrowheads="1"/>
          </p:cNvPicPr>
          <p:nvPr/>
        </p:nvPicPr>
        <p:blipFill>
          <a:blip r:embed="rId4"/>
          <a:srcRect/>
          <a:stretch>
            <a:fillRect/>
          </a:stretch>
        </p:blipFill>
        <p:spPr bwMode="auto">
          <a:xfrm>
            <a:off x="10354718" y="6143298"/>
            <a:ext cx="1697037" cy="60483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2" y="990600"/>
            <a:ext cx="9047709"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2 </a:t>
            </a:r>
            <a:r>
              <a:rPr lang="en-US" b="1" dirty="0" err="1" smtClean="0">
                <a:solidFill>
                  <a:schemeClr val="accent2">
                    <a:lumMod val="50000"/>
                  </a:schemeClr>
                </a:solidFill>
                <a:latin typeface="Futura PT Medium"/>
              </a:rPr>
              <a:t>Corintios</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12.5-6</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2103547"/>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400" kern="0" dirty="0">
                <a:latin typeface="+mj-lt"/>
              </a:rPr>
              <a:t>RVR</a:t>
            </a:r>
          </a:p>
          <a:p>
            <a:pPr marL="0" indent="0" defTabSz="368045" eaLnBrk="1" fontAlgn="auto" hangingPunct="1">
              <a:spcBef>
                <a:spcPts val="0"/>
              </a:spcBef>
              <a:buSzTx/>
              <a:buNone/>
              <a:defRPr sz="2331"/>
            </a:pPr>
            <a:endParaRPr lang="es-ES" sz="2400" b="1" dirty="0" smtClean="0">
              <a:latin typeface="+mj-lt"/>
            </a:endParaRPr>
          </a:p>
          <a:p>
            <a:pPr marL="0" indent="0" defTabSz="368045" eaLnBrk="1" fontAlgn="auto" hangingPunct="1">
              <a:spcBef>
                <a:spcPts val="0"/>
              </a:spcBef>
              <a:buSzTx/>
              <a:buNone/>
              <a:defRPr sz="2331"/>
            </a:pPr>
            <a:r>
              <a:rPr lang="es-ES" sz="2400" dirty="0" smtClean="0">
                <a:latin typeface="+mj-lt"/>
              </a:rPr>
              <a:t>5 De tal hombre me gloriaré; </a:t>
            </a:r>
            <a:r>
              <a:rPr lang="es-ES" sz="2400" dirty="0" smtClean="0">
                <a:latin typeface="+mj-lt"/>
              </a:rPr>
              <a:t>pero de </a:t>
            </a:r>
            <a:r>
              <a:rPr lang="es-ES" sz="2400" dirty="0" smtClean="0">
                <a:latin typeface="+mj-lt"/>
              </a:rPr>
              <a:t>mí mismo, en nada me </a:t>
            </a:r>
            <a:r>
              <a:rPr lang="es-ES" sz="2400" dirty="0" smtClean="0">
                <a:latin typeface="+mj-lt"/>
              </a:rPr>
              <a:t>gloriaré sino </a:t>
            </a:r>
            <a:r>
              <a:rPr lang="es-ES" sz="2400" dirty="0" smtClean="0">
                <a:latin typeface="+mj-lt"/>
              </a:rPr>
              <a:t>en mis debilidades.</a:t>
            </a:r>
          </a:p>
          <a:p>
            <a:pPr marL="0" indent="0" defTabSz="368045" eaLnBrk="1" fontAlgn="auto" hangingPunct="1">
              <a:spcBef>
                <a:spcPts val="0"/>
              </a:spcBef>
              <a:buSzTx/>
              <a:buNone/>
              <a:defRPr sz="2331"/>
            </a:pPr>
            <a:endParaRPr lang="es-ES" sz="2400" dirty="0" smtClean="0">
              <a:latin typeface="+mj-lt"/>
            </a:endParaRPr>
          </a:p>
          <a:p>
            <a:pPr marL="0" indent="0" defTabSz="368045" eaLnBrk="1" fontAlgn="auto" hangingPunct="1">
              <a:spcBef>
                <a:spcPts val="0"/>
              </a:spcBef>
              <a:buSzTx/>
              <a:buNone/>
              <a:defRPr sz="2331"/>
            </a:pPr>
            <a:r>
              <a:rPr lang="es-ES" sz="2400" dirty="0" smtClean="0">
                <a:latin typeface="+mj-lt"/>
              </a:rPr>
              <a:t>6 </a:t>
            </a:r>
            <a:r>
              <a:rPr lang="es-ES" sz="2400" dirty="0" smtClean="0">
                <a:latin typeface="+mj-lt"/>
              </a:rPr>
              <a:t>Sin embargo, si quisiera gloriarme, no sería insensato, </a:t>
            </a:r>
            <a:r>
              <a:rPr lang="es-ES" sz="2400" dirty="0" smtClean="0">
                <a:latin typeface="+mj-lt"/>
              </a:rPr>
              <a:t>porque diría </a:t>
            </a:r>
            <a:r>
              <a:rPr lang="es-ES" sz="2400" dirty="0" smtClean="0">
                <a:latin typeface="+mj-lt"/>
              </a:rPr>
              <a:t>la verdad; pero lo dejo, </a:t>
            </a:r>
            <a:r>
              <a:rPr lang="es-ES" sz="2400" dirty="0" smtClean="0">
                <a:latin typeface="+mj-lt"/>
              </a:rPr>
              <a:t>para que </a:t>
            </a:r>
            <a:r>
              <a:rPr lang="es-ES" sz="2400" dirty="0" smtClean="0">
                <a:latin typeface="+mj-lt"/>
              </a:rPr>
              <a:t>nadie piense de mí más de </a:t>
            </a:r>
            <a:r>
              <a:rPr lang="es-ES" sz="2400" dirty="0" smtClean="0">
                <a:latin typeface="+mj-lt"/>
              </a:rPr>
              <a:t>lo que </a:t>
            </a:r>
            <a:r>
              <a:rPr lang="es-ES" sz="2400" dirty="0" smtClean="0">
                <a:latin typeface="+mj-lt"/>
              </a:rPr>
              <a:t>en mí ve u oye de mí.</a:t>
            </a:r>
            <a:r>
              <a:rPr lang="es-ES" sz="2400" dirty="0" smtClean="0">
                <a:latin typeface="+mj-lt"/>
              </a:rPr>
              <a:t/>
            </a:r>
            <a:br>
              <a:rPr lang="es-ES" sz="2400" dirty="0" smtClean="0">
                <a:latin typeface="+mj-lt"/>
              </a:rPr>
            </a:br>
            <a:endParaRPr lang="en-US" sz="24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2276148"/>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spcBef>
                <a:spcPts val="2600"/>
              </a:spcBef>
              <a:spcAft>
                <a:spcPts val="0"/>
              </a:spcAft>
              <a:defRPr sz="2331" b="0">
                <a:latin typeface="Times"/>
                <a:ea typeface="Times"/>
                <a:cs typeface="Times"/>
                <a:sym typeface="Times"/>
              </a:defRPr>
            </a:pPr>
            <a:r>
              <a:rPr sz="2400" kern="0" dirty="0">
                <a:solidFill>
                  <a:srgbClr val="000000"/>
                </a:solidFill>
                <a:latin typeface="+mj-lt"/>
                <a:ea typeface="Times"/>
                <a:cs typeface="Times"/>
                <a:sym typeface="Times"/>
              </a:rPr>
              <a:t>VP</a:t>
            </a:r>
          </a:p>
          <a:p>
            <a:pPr defTabSz="368045" eaLnBrk="1" fontAlgn="auto">
              <a:spcBef>
                <a:spcPts val="0"/>
              </a:spcBef>
              <a:spcAft>
                <a:spcPts val="0"/>
              </a:spcAft>
              <a:defRPr sz="2331" b="0">
                <a:latin typeface="Times"/>
                <a:ea typeface="Times"/>
                <a:cs typeface="Times"/>
                <a:sym typeface="Times"/>
              </a:defRPr>
            </a:pPr>
            <a:endParaRPr lang="es-ES" sz="2400" dirty="0" smtClean="0">
              <a:latin typeface="+mj-lt"/>
              <a:sym typeface="Times"/>
            </a:endParaRPr>
          </a:p>
          <a:p>
            <a:pPr defTabSz="368045" eaLnBrk="1" fontAlgn="auto">
              <a:spcBef>
                <a:spcPts val="0"/>
              </a:spcBef>
              <a:spcAft>
                <a:spcPts val="0"/>
              </a:spcAft>
              <a:defRPr sz="2331" b="0">
                <a:latin typeface="Times"/>
                <a:ea typeface="Times"/>
                <a:cs typeface="Times"/>
                <a:sym typeface="Times"/>
              </a:defRPr>
            </a:pPr>
            <a:r>
              <a:rPr lang="es-ES" sz="2400" dirty="0" smtClean="0">
                <a:latin typeface="+mj-lt"/>
                <a:sym typeface="Times"/>
              </a:rPr>
              <a:t>5 Yo podría gloriarme de </a:t>
            </a:r>
            <a:r>
              <a:rPr lang="es-ES" sz="2400" dirty="0" smtClean="0">
                <a:latin typeface="+mj-lt"/>
                <a:sym typeface="Times"/>
              </a:rPr>
              <a:t>alguien así</a:t>
            </a:r>
            <a:r>
              <a:rPr lang="es-ES" sz="2400" dirty="0" smtClean="0">
                <a:latin typeface="+mj-lt"/>
                <a:sym typeface="Times"/>
              </a:rPr>
              <a:t>, pero no de mí mismo, a no </a:t>
            </a:r>
            <a:r>
              <a:rPr lang="es-ES" sz="2400" dirty="0" smtClean="0">
                <a:latin typeface="+mj-lt"/>
                <a:sym typeface="Times"/>
              </a:rPr>
              <a:t>ser de </a:t>
            </a:r>
            <a:r>
              <a:rPr lang="es-ES" sz="2400" dirty="0" smtClean="0">
                <a:latin typeface="+mj-lt"/>
                <a:sym typeface="Times"/>
              </a:rPr>
              <a:t>mis debilidades.</a:t>
            </a:r>
          </a:p>
          <a:p>
            <a:pPr defTabSz="368045" eaLnBrk="1" fontAlgn="auto">
              <a:spcBef>
                <a:spcPts val="0"/>
              </a:spcBef>
              <a:spcAft>
                <a:spcPts val="0"/>
              </a:spcAft>
              <a:defRPr sz="2331" b="0">
                <a:latin typeface="Times"/>
                <a:ea typeface="Times"/>
                <a:cs typeface="Times"/>
                <a:sym typeface="Times"/>
              </a:defRPr>
            </a:pPr>
            <a:endParaRPr lang="es-ES" sz="2400" dirty="0" smtClean="0">
              <a:latin typeface="+mj-lt"/>
              <a:sym typeface="Times"/>
            </a:endParaRPr>
          </a:p>
          <a:p>
            <a:pPr defTabSz="368045" eaLnBrk="1" fontAlgn="auto">
              <a:spcBef>
                <a:spcPts val="0"/>
              </a:spcBef>
              <a:spcAft>
                <a:spcPts val="0"/>
              </a:spcAft>
              <a:defRPr sz="2331" b="0">
                <a:latin typeface="Times"/>
                <a:ea typeface="Times"/>
                <a:cs typeface="Times"/>
                <a:sym typeface="Times"/>
              </a:defRPr>
            </a:pPr>
            <a:r>
              <a:rPr lang="es-ES" sz="2400" dirty="0" smtClean="0">
                <a:latin typeface="+mj-lt"/>
                <a:sym typeface="Times"/>
              </a:rPr>
              <a:t>6 </a:t>
            </a:r>
            <a:r>
              <a:rPr lang="es-ES" sz="2400" dirty="0" smtClean="0">
                <a:latin typeface="+mj-lt"/>
                <a:sym typeface="Times"/>
              </a:rPr>
              <a:t>Aunque si quisiera yo </a:t>
            </a:r>
            <a:r>
              <a:rPr lang="es-ES" sz="2400" dirty="0" smtClean="0">
                <a:latin typeface="+mj-lt"/>
                <a:sym typeface="Times"/>
              </a:rPr>
              <a:t>gloriarme, eso </a:t>
            </a:r>
            <a:r>
              <a:rPr lang="es-ES" sz="2400" dirty="0" smtClean="0">
                <a:latin typeface="+mj-lt"/>
                <a:sym typeface="Times"/>
              </a:rPr>
              <a:t>no sería ninguna locura, </a:t>
            </a:r>
            <a:r>
              <a:rPr lang="es-ES" sz="2400" dirty="0" smtClean="0">
                <a:latin typeface="+mj-lt"/>
                <a:sym typeface="Times"/>
              </a:rPr>
              <a:t>porque estaría </a:t>
            </a:r>
            <a:r>
              <a:rPr lang="es-ES" sz="2400" dirty="0" smtClean="0">
                <a:latin typeface="+mj-lt"/>
                <a:sym typeface="Times"/>
              </a:rPr>
              <a:t>diciendo la verdad; pero </a:t>
            </a:r>
            <a:r>
              <a:rPr lang="es-ES" sz="2400" dirty="0" smtClean="0">
                <a:latin typeface="+mj-lt"/>
                <a:sym typeface="Times"/>
              </a:rPr>
              <a:t>no lo </a:t>
            </a:r>
            <a:r>
              <a:rPr lang="es-ES" sz="2400" dirty="0" smtClean="0">
                <a:latin typeface="+mj-lt"/>
                <a:sym typeface="Times"/>
              </a:rPr>
              <a:t>hago, para que nadie piense </a:t>
            </a:r>
            <a:r>
              <a:rPr lang="es-ES" sz="2400" dirty="0" smtClean="0">
                <a:latin typeface="+mj-lt"/>
                <a:sym typeface="Times"/>
              </a:rPr>
              <a:t>que soy </a:t>
            </a:r>
            <a:r>
              <a:rPr lang="es-ES" sz="2400" dirty="0" smtClean="0">
                <a:latin typeface="+mj-lt"/>
                <a:sym typeface="Times"/>
              </a:rPr>
              <a:t>más de lo que aparento o de </a:t>
            </a:r>
            <a:r>
              <a:rPr lang="es-ES" sz="2400" dirty="0" smtClean="0">
                <a:latin typeface="+mj-lt"/>
                <a:sym typeface="Times"/>
              </a:rPr>
              <a:t>lo que </a:t>
            </a:r>
            <a:r>
              <a:rPr lang="es-ES" sz="2400" dirty="0" smtClean="0">
                <a:latin typeface="+mj-lt"/>
                <a:sym typeface="Times"/>
              </a:rPr>
              <a:t>digo,</a:t>
            </a:r>
            <a:r>
              <a:rPr lang="es-ES" sz="2400" dirty="0" smtClean="0">
                <a:latin typeface="+mj-lt"/>
                <a:sym typeface="Times"/>
              </a:rPr>
              <a:t/>
            </a:r>
            <a:br>
              <a:rPr lang="es-ES" sz="2400" dirty="0" smtClean="0">
                <a:latin typeface="+mj-lt"/>
                <a:sym typeface="Times"/>
              </a:rPr>
            </a:br>
            <a:r>
              <a:rPr lang="es-ES" sz="2400" dirty="0" smtClean="0">
                <a:latin typeface="+mj-lt"/>
                <a:sym typeface="Times"/>
              </a:rPr>
              <a:t> </a:t>
            </a:r>
            <a:br>
              <a:rPr lang="es-ES" sz="2400" dirty="0" smtClean="0">
                <a:latin typeface="+mj-lt"/>
                <a:sym typeface="Times"/>
              </a:rPr>
            </a:br>
            <a:endParaRPr lang="en-US" sz="24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2" y="990600"/>
            <a:ext cx="9047709"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2 </a:t>
            </a:r>
            <a:r>
              <a:rPr lang="en-US" b="1" dirty="0" err="1" smtClean="0">
                <a:solidFill>
                  <a:schemeClr val="accent2">
                    <a:lumMod val="50000"/>
                  </a:schemeClr>
                </a:solidFill>
                <a:latin typeface="Futura PT Medium"/>
              </a:rPr>
              <a:t>Corintios</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12.7-8</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882823"/>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200" kern="0" dirty="0">
                <a:latin typeface="+mj-lt"/>
              </a:rPr>
              <a:t>RVR</a:t>
            </a:r>
          </a:p>
          <a:p>
            <a:pPr marL="0" indent="0" defTabSz="368045" eaLnBrk="1" fontAlgn="auto" hangingPunct="1">
              <a:spcBef>
                <a:spcPts val="0"/>
              </a:spcBef>
              <a:buSzTx/>
              <a:buNone/>
              <a:defRPr sz="2331"/>
            </a:pPr>
            <a:endParaRPr lang="es-ES" sz="2200" b="1" dirty="0" smtClean="0">
              <a:latin typeface="+mj-lt"/>
            </a:endParaRPr>
          </a:p>
          <a:p>
            <a:pPr marL="0" indent="0" defTabSz="368045" eaLnBrk="1" fontAlgn="auto" hangingPunct="1">
              <a:spcBef>
                <a:spcPts val="0"/>
              </a:spcBef>
              <a:buSzTx/>
              <a:buNone/>
              <a:defRPr sz="2331"/>
            </a:pPr>
            <a:r>
              <a:rPr lang="es-ES" sz="2200" dirty="0" smtClean="0">
                <a:latin typeface="+mj-lt"/>
              </a:rPr>
              <a:t>7 Y para que la grandeza de las revelaciones no me exaltara, me </a:t>
            </a:r>
            <a:r>
              <a:rPr lang="es-ES" sz="2200" dirty="0" smtClean="0">
                <a:latin typeface="+mj-lt"/>
              </a:rPr>
              <a:t>fue dado </a:t>
            </a:r>
            <a:r>
              <a:rPr lang="es-ES" sz="2200" dirty="0" smtClean="0">
                <a:latin typeface="+mj-lt"/>
              </a:rPr>
              <a:t>un aguijón en mi carne, </a:t>
            </a:r>
            <a:r>
              <a:rPr lang="es-ES" sz="2200" dirty="0" smtClean="0">
                <a:latin typeface="+mj-lt"/>
              </a:rPr>
              <a:t>un mensajero </a:t>
            </a:r>
            <a:r>
              <a:rPr lang="es-ES" sz="2200" dirty="0" smtClean="0">
                <a:latin typeface="+mj-lt"/>
              </a:rPr>
              <a:t>de Satanás que me abofetee, para que no me enaltezca;</a:t>
            </a:r>
          </a:p>
          <a:p>
            <a:pPr marL="0" indent="0" defTabSz="368045" eaLnBrk="1" fontAlgn="auto" hangingPunct="1">
              <a:spcBef>
                <a:spcPts val="0"/>
              </a:spcBef>
              <a:buSzTx/>
              <a:buNone/>
              <a:defRPr sz="2331"/>
            </a:pPr>
            <a:endParaRPr lang="es-ES" sz="2200" dirty="0" smtClean="0">
              <a:latin typeface="+mj-lt"/>
            </a:endParaRPr>
          </a:p>
          <a:p>
            <a:pPr marL="0" indent="0" defTabSz="368045" eaLnBrk="1" fontAlgn="auto" hangingPunct="1">
              <a:spcBef>
                <a:spcPts val="0"/>
              </a:spcBef>
              <a:buSzTx/>
              <a:buNone/>
              <a:defRPr sz="2331"/>
            </a:pPr>
            <a:r>
              <a:rPr lang="es-ES" sz="2200" dirty="0" smtClean="0">
                <a:latin typeface="+mj-lt"/>
              </a:rPr>
              <a:t>8 respecto </a:t>
            </a:r>
            <a:r>
              <a:rPr lang="es-ES" sz="2200" dirty="0" smtClean="0">
                <a:latin typeface="+mj-lt"/>
              </a:rPr>
              <a:t>a lo cual tres veces he rogado al Señor que lo quite de mí.</a:t>
            </a:r>
            <a:r>
              <a:rPr lang="es-ES" sz="2200" dirty="0" smtClean="0">
                <a:latin typeface="+mj-lt"/>
              </a:rPr>
              <a:t/>
            </a:r>
            <a:br>
              <a:rPr lang="es-ES" sz="2200" dirty="0" smtClean="0">
                <a:latin typeface="+mj-lt"/>
              </a:rPr>
            </a:br>
            <a:endParaRPr lang="en-US" sz="22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2276148"/>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0"/>
              </a:spcAft>
              <a:defRPr sz="2331" b="0">
                <a:latin typeface="Times"/>
                <a:ea typeface="Times"/>
                <a:cs typeface="Times"/>
                <a:sym typeface="Times"/>
              </a:defRPr>
            </a:pPr>
            <a:r>
              <a:rPr lang="es-ES" sz="2200" dirty="0" smtClean="0">
                <a:latin typeface="+mj-lt"/>
                <a:sym typeface="Times"/>
              </a:rPr>
              <a:t>7 juzgándome por </a:t>
            </a:r>
            <a:r>
              <a:rPr lang="es-ES" sz="2200" dirty="0" smtClean="0">
                <a:latin typeface="+mj-lt"/>
                <a:sym typeface="Times"/>
              </a:rPr>
              <a:t>lo extraordinario de esas revelaciones</a:t>
            </a:r>
            <a:r>
              <a:rPr lang="es-ES" sz="2200" dirty="0" smtClean="0">
                <a:latin typeface="+mj-lt"/>
                <a:sym typeface="Times"/>
              </a:rPr>
              <a:t>. Por eso, </a:t>
            </a:r>
            <a:r>
              <a:rPr lang="es-ES" sz="2200" dirty="0" smtClean="0">
                <a:latin typeface="+mj-lt"/>
                <a:sym typeface="Times"/>
              </a:rPr>
              <a:t>para que </a:t>
            </a:r>
            <a:r>
              <a:rPr lang="es-ES" sz="2200" dirty="0" smtClean="0">
                <a:latin typeface="+mj-lt"/>
                <a:sym typeface="Times"/>
              </a:rPr>
              <a:t>yo no me crea más de lo </a:t>
            </a:r>
            <a:r>
              <a:rPr lang="es-ES" sz="2200" dirty="0" smtClean="0">
                <a:latin typeface="+mj-lt"/>
                <a:sym typeface="Times"/>
              </a:rPr>
              <a:t>que soy</a:t>
            </a:r>
            <a:r>
              <a:rPr lang="es-ES" sz="2200" dirty="0" smtClean="0">
                <a:latin typeface="+mj-lt"/>
                <a:sym typeface="Times"/>
              </a:rPr>
              <a:t>, he tenido un sufrimiento, una</a:t>
            </a:r>
          </a:p>
          <a:p>
            <a:pPr defTabSz="368045" eaLnBrk="1" fontAlgn="auto">
              <a:spcBef>
                <a:spcPts val="0"/>
              </a:spcBef>
              <a:spcAft>
                <a:spcPts val="0"/>
              </a:spcAft>
              <a:defRPr sz="2331" b="0">
                <a:latin typeface="Times"/>
                <a:ea typeface="Times"/>
                <a:cs typeface="Times"/>
                <a:sym typeface="Times"/>
              </a:defRPr>
            </a:pPr>
            <a:r>
              <a:rPr lang="es-ES" sz="2200" dirty="0" smtClean="0">
                <a:latin typeface="+mj-lt"/>
                <a:sym typeface="Times"/>
              </a:rPr>
              <a:t>especie de espina clavada en el</a:t>
            </a:r>
          </a:p>
          <a:p>
            <a:pPr defTabSz="368045" eaLnBrk="1" fontAlgn="auto">
              <a:spcBef>
                <a:spcPts val="0"/>
              </a:spcBef>
              <a:spcAft>
                <a:spcPts val="0"/>
              </a:spcAft>
              <a:defRPr sz="2331" b="0">
                <a:latin typeface="Times"/>
                <a:ea typeface="Times"/>
                <a:cs typeface="Times"/>
                <a:sym typeface="Times"/>
              </a:defRPr>
            </a:pPr>
            <a:r>
              <a:rPr lang="es-ES" sz="2200" dirty="0" smtClean="0">
                <a:latin typeface="+mj-lt"/>
                <a:sym typeface="Times"/>
              </a:rPr>
              <a:t>cuerpo, que como un instrumento</a:t>
            </a:r>
          </a:p>
          <a:p>
            <a:pPr defTabSz="368045" eaLnBrk="1" fontAlgn="auto">
              <a:spcBef>
                <a:spcPts val="0"/>
              </a:spcBef>
              <a:spcAft>
                <a:spcPts val="0"/>
              </a:spcAft>
              <a:defRPr sz="2331" b="0">
                <a:latin typeface="Times"/>
                <a:ea typeface="Times"/>
                <a:cs typeface="Times"/>
                <a:sym typeface="Times"/>
              </a:defRPr>
            </a:pPr>
            <a:r>
              <a:rPr lang="es-ES" sz="2200" dirty="0" smtClean="0">
                <a:latin typeface="+mj-lt"/>
                <a:sym typeface="Times"/>
              </a:rPr>
              <a:t>de Satanás vino a maltratarme</a:t>
            </a:r>
            <a:r>
              <a:rPr lang="es-ES" sz="2200" dirty="0" smtClean="0">
                <a:latin typeface="+mj-lt"/>
                <a:sym typeface="Times"/>
              </a:rPr>
              <a:t>.</a:t>
            </a:r>
          </a:p>
          <a:p>
            <a:pPr defTabSz="368045" eaLnBrk="1" fontAlgn="auto">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0"/>
              </a:spcAft>
              <a:defRPr sz="2331" b="0">
                <a:latin typeface="Times"/>
                <a:ea typeface="Times"/>
                <a:cs typeface="Times"/>
                <a:sym typeface="Times"/>
              </a:defRPr>
            </a:pPr>
            <a:r>
              <a:rPr lang="es-ES" sz="2200" dirty="0" smtClean="0">
                <a:latin typeface="+mj-lt"/>
                <a:sym typeface="Times"/>
              </a:rPr>
              <a:t>8 Tres veces le he pedido al Señor</a:t>
            </a:r>
          </a:p>
          <a:p>
            <a:pPr defTabSz="368045" eaLnBrk="1" fontAlgn="auto">
              <a:spcBef>
                <a:spcPts val="0"/>
              </a:spcBef>
              <a:spcAft>
                <a:spcPts val="0"/>
              </a:spcAft>
              <a:defRPr sz="2331" b="0">
                <a:latin typeface="Times"/>
                <a:ea typeface="Times"/>
                <a:cs typeface="Times"/>
                <a:sym typeface="Times"/>
              </a:defRPr>
            </a:pPr>
            <a:r>
              <a:rPr lang="es-ES" sz="2200" dirty="0" smtClean="0">
                <a:latin typeface="+mj-lt"/>
                <a:sym typeface="Times"/>
              </a:rPr>
              <a:t>que me quite ese sufrimiento;</a:t>
            </a:r>
            <a:r>
              <a:rPr lang="es-ES" sz="2200" dirty="0" smtClean="0">
                <a:latin typeface="+mj-lt"/>
                <a:sym typeface="Times"/>
              </a:rPr>
              <a:t/>
            </a:r>
            <a:br>
              <a:rPr lang="es-ES" sz="2200" dirty="0" smtClean="0">
                <a:latin typeface="+mj-lt"/>
                <a:sym typeface="Times"/>
              </a:rPr>
            </a:br>
            <a:r>
              <a:rPr lang="es-ES" sz="2200" dirty="0" smtClean="0">
                <a:latin typeface="+mj-lt"/>
                <a:sym typeface="Times"/>
              </a:rPr>
              <a:t> </a:t>
            </a:r>
            <a:br>
              <a:rPr lang="es-ES" sz="2200" dirty="0" smtClean="0">
                <a:latin typeface="+mj-lt"/>
                <a:sym typeface="Times"/>
              </a:rPr>
            </a:b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2" y="990600"/>
            <a:ext cx="9047709"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a:t>
            </a:r>
            <a:r>
              <a:rPr lang="en-US" dirty="0" smtClean="0">
                <a:solidFill>
                  <a:srgbClr val="7B3408"/>
                </a:solidFill>
                <a:latin typeface="Futura Std Medium Condensed" panose="020B0502020204020303" pitchFamily="34" charset="0"/>
              </a:rPr>
              <a:t>BÍBLICO:</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2 </a:t>
            </a:r>
            <a:r>
              <a:rPr lang="en-US" b="1" dirty="0" err="1" smtClean="0">
                <a:solidFill>
                  <a:schemeClr val="accent2">
                    <a:lumMod val="50000"/>
                  </a:schemeClr>
                </a:solidFill>
                <a:latin typeface="Futura PT Medium"/>
              </a:rPr>
              <a:t>Corintios</a:t>
            </a:r>
            <a:r>
              <a:rPr lang="en-US" b="1" dirty="0" smtClean="0">
                <a:solidFill>
                  <a:schemeClr val="accent2">
                    <a:lumMod val="50000"/>
                  </a:schemeClr>
                </a:solidFill>
                <a:latin typeface="Futura PT Medium"/>
              </a:rPr>
              <a:t> </a:t>
            </a:r>
            <a:r>
              <a:rPr lang="en-US" b="1" dirty="0" smtClean="0">
                <a:solidFill>
                  <a:schemeClr val="accent2">
                    <a:lumMod val="50000"/>
                  </a:schemeClr>
                </a:solidFill>
                <a:latin typeface="Futura PT Medium"/>
              </a:rPr>
              <a:t>12.9-10</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882823"/>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buSzTx/>
              <a:buFontTx/>
              <a:buNone/>
              <a:defRPr sz="2331"/>
            </a:pPr>
            <a:r>
              <a:rPr lang="en-US" sz="2000" kern="0" dirty="0">
                <a:latin typeface="+mj-lt"/>
              </a:rPr>
              <a:t>RVR</a:t>
            </a:r>
          </a:p>
          <a:p>
            <a:pPr marL="0" indent="0" defTabSz="368045" eaLnBrk="1" fontAlgn="auto" hangingPunct="1">
              <a:spcBef>
                <a:spcPts val="0"/>
              </a:spcBef>
              <a:buSzTx/>
              <a:buNone/>
              <a:defRPr sz="2331"/>
            </a:pPr>
            <a:endParaRPr lang="es-ES" sz="2000" b="1" dirty="0" smtClean="0">
              <a:latin typeface="+mj-lt"/>
            </a:endParaRPr>
          </a:p>
          <a:p>
            <a:pPr marL="0" indent="0" defTabSz="368045" eaLnBrk="1" fontAlgn="auto" hangingPunct="1">
              <a:spcBef>
                <a:spcPts val="0"/>
              </a:spcBef>
              <a:buSzTx/>
              <a:buNone/>
              <a:defRPr sz="2331"/>
            </a:pPr>
            <a:r>
              <a:rPr lang="es-ES" sz="2000" dirty="0" smtClean="0">
                <a:latin typeface="+mj-lt"/>
              </a:rPr>
              <a:t>9 Y me ha dicho: «Bástate mi </a:t>
            </a:r>
            <a:r>
              <a:rPr lang="es-ES" sz="2000" dirty="0" smtClean="0">
                <a:latin typeface="+mj-lt"/>
              </a:rPr>
              <a:t>gracia, porque </a:t>
            </a:r>
            <a:r>
              <a:rPr lang="es-ES" sz="2000" dirty="0" smtClean="0">
                <a:latin typeface="+mj-lt"/>
              </a:rPr>
              <a:t>mi poder se perfecciona </a:t>
            </a:r>
            <a:r>
              <a:rPr lang="es-ES" sz="2000" dirty="0" smtClean="0">
                <a:latin typeface="+mj-lt"/>
              </a:rPr>
              <a:t>en la </a:t>
            </a:r>
            <a:r>
              <a:rPr lang="es-ES" sz="2000" dirty="0" smtClean="0">
                <a:latin typeface="+mj-lt"/>
              </a:rPr>
              <a:t>debilidad.» Por tanto, de buena gana me gloriaré más bien en </a:t>
            </a:r>
            <a:r>
              <a:rPr lang="es-ES" sz="2000" dirty="0" smtClean="0">
                <a:latin typeface="+mj-lt"/>
              </a:rPr>
              <a:t>mis debilidades</a:t>
            </a:r>
            <a:r>
              <a:rPr lang="es-ES" sz="2000" dirty="0" smtClean="0">
                <a:latin typeface="+mj-lt"/>
              </a:rPr>
              <a:t>, para que repose </a:t>
            </a:r>
            <a:r>
              <a:rPr lang="es-ES" sz="2000" dirty="0" smtClean="0">
                <a:latin typeface="+mj-lt"/>
              </a:rPr>
              <a:t>sobre mí </a:t>
            </a:r>
            <a:r>
              <a:rPr lang="es-ES" sz="2000" dirty="0" smtClean="0">
                <a:latin typeface="+mj-lt"/>
              </a:rPr>
              <a:t>el poder de Cristo.</a:t>
            </a:r>
          </a:p>
          <a:p>
            <a:pPr marL="0" indent="0" defTabSz="368045" eaLnBrk="1" fontAlgn="auto" hangingPunct="1">
              <a:spcBef>
                <a:spcPts val="0"/>
              </a:spcBef>
              <a:buSzTx/>
              <a:buNone/>
              <a:defRPr sz="2331"/>
            </a:pPr>
            <a:endParaRPr lang="es-ES" sz="2000" dirty="0" smtClean="0">
              <a:latin typeface="+mj-lt"/>
            </a:endParaRPr>
          </a:p>
          <a:p>
            <a:pPr marL="0" indent="0" defTabSz="368045" eaLnBrk="1" fontAlgn="auto" hangingPunct="1">
              <a:spcBef>
                <a:spcPts val="0"/>
              </a:spcBef>
              <a:buSzTx/>
              <a:buNone/>
              <a:defRPr sz="2331"/>
            </a:pPr>
            <a:r>
              <a:rPr lang="es-ES" sz="2000" dirty="0" smtClean="0">
                <a:latin typeface="+mj-lt"/>
              </a:rPr>
              <a:t>10 </a:t>
            </a:r>
            <a:r>
              <a:rPr lang="es-ES" sz="2000" dirty="0" smtClean="0">
                <a:latin typeface="+mj-lt"/>
              </a:rPr>
              <a:t>Por lo cual, por amor a Cristo </a:t>
            </a:r>
            <a:r>
              <a:rPr lang="es-ES" sz="2000" dirty="0" smtClean="0">
                <a:latin typeface="+mj-lt"/>
              </a:rPr>
              <a:t>me gozo </a:t>
            </a:r>
            <a:r>
              <a:rPr lang="es-ES" sz="2000" dirty="0" smtClean="0">
                <a:latin typeface="+mj-lt"/>
              </a:rPr>
              <a:t>en las debilidades, en </a:t>
            </a:r>
            <a:r>
              <a:rPr lang="es-ES" sz="2000" dirty="0" smtClean="0">
                <a:latin typeface="+mj-lt"/>
              </a:rPr>
              <a:t>insultos, en </a:t>
            </a:r>
            <a:r>
              <a:rPr lang="es-ES" sz="2000" dirty="0" smtClean="0">
                <a:latin typeface="+mj-lt"/>
              </a:rPr>
              <a:t>necesidades, en </a:t>
            </a:r>
            <a:r>
              <a:rPr lang="es-ES" sz="2000" dirty="0" smtClean="0">
                <a:latin typeface="+mj-lt"/>
              </a:rPr>
              <a:t>persecuciones, en </a:t>
            </a:r>
            <a:r>
              <a:rPr lang="es-ES" sz="2000" dirty="0" smtClean="0">
                <a:latin typeface="+mj-lt"/>
              </a:rPr>
              <a:t>angustias; porque cuando </a:t>
            </a:r>
            <a:r>
              <a:rPr lang="es-ES" sz="2000" dirty="0" smtClean="0">
                <a:latin typeface="+mj-lt"/>
              </a:rPr>
              <a:t>soy débil</a:t>
            </a:r>
            <a:r>
              <a:rPr lang="es-ES" sz="2000" dirty="0" smtClean="0">
                <a:latin typeface="+mj-lt"/>
              </a:rPr>
              <a:t>, entonces soy fuerte.</a:t>
            </a:r>
            <a:r>
              <a:rPr lang="es-ES" sz="2000" dirty="0" smtClean="0">
                <a:latin typeface="+mj-lt"/>
              </a:rPr>
              <a:t/>
            </a:r>
            <a:br>
              <a:rPr lang="es-ES" sz="2000" dirty="0" smtClean="0">
                <a:latin typeface="+mj-lt"/>
              </a:rPr>
            </a:b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2197318"/>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spcBef>
                <a:spcPts val="0"/>
              </a:spcBef>
              <a:spcAft>
                <a:spcPts val="0"/>
              </a:spcAft>
              <a:defRPr sz="2331" b="0">
                <a:latin typeface="Times"/>
                <a:ea typeface="Times"/>
                <a:cs typeface="Times"/>
                <a:sym typeface="Times"/>
              </a:defRPr>
            </a:pPr>
            <a:endParaRPr lang="es-ES" sz="2000" dirty="0" smtClean="0">
              <a:latin typeface="+mj-lt"/>
              <a:sym typeface="Times"/>
            </a:endParaRPr>
          </a:p>
          <a:p>
            <a:pPr defTabSz="368045" eaLnBrk="1" fontAlgn="auto">
              <a:spcBef>
                <a:spcPts val="0"/>
              </a:spcBef>
              <a:spcAft>
                <a:spcPts val="0"/>
              </a:spcAft>
              <a:defRPr sz="2331" b="0">
                <a:latin typeface="Times"/>
                <a:ea typeface="Times"/>
                <a:cs typeface="Times"/>
                <a:sym typeface="Times"/>
              </a:defRPr>
            </a:pPr>
            <a:r>
              <a:rPr lang="es-ES" sz="2000" dirty="0" smtClean="0">
                <a:latin typeface="+mj-lt"/>
                <a:sym typeface="Times"/>
              </a:rPr>
              <a:t>9 pero </a:t>
            </a:r>
            <a:r>
              <a:rPr lang="es-ES" sz="2000" dirty="0" smtClean="0">
                <a:latin typeface="+mj-lt"/>
                <a:sym typeface="Times"/>
              </a:rPr>
              <a:t>el Señor me ha dicho: «Mi</a:t>
            </a:r>
          </a:p>
          <a:p>
            <a:pPr defTabSz="368045" eaLnBrk="1" fontAlgn="auto">
              <a:spcBef>
                <a:spcPts val="0"/>
              </a:spcBef>
              <a:spcAft>
                <a:spcPts val="0"/>
              </a:spcAft>
              <a:defRPr sz="2331" b="0">
                <a:latin typeface="Times"/>
                <a:ea typeface="Times"/>
                <a:cs typeface="Times"/>
                <a:sym typeface="Times"/>
              </a:defRPr>
            </a:pPr>
            <a:r>
              <a:rPr lang="es-ES" sz="2000" dirty="0" smtClean="0">
                <a:latin typeface="+mj-lt"/>
                <a:sym typeface="Times"/>
              </a:rPr>
              <a:t>amor es todo lo que necesitas; pues</a:t>
            </a:r>
          </a:p>
          <a:p>
            <a:pPr defTabSz="368045" eaLnBrk="1" fontAlgn="auto">
              <a:spcBef>
                <a:spcPts val="0"/>
              </a:spcBef>
              <a:spcAft>
                <a:spcPts val="0"/>
              </a:spcAft>
              <a:defRPr sz="2331" b="0">
                <a:latin typeface="Times"/>
                <a:ea typeface="Times"/>
                <a:cs typeface="Times"/>
                <a:sym typeface="Times"/>
              </a:defRPr>
            </a:pPr>
            <a:r>
              <a:rPr lang="es-ES" sz="2000" dirty="0" smtClean="0">
                <a:latin typeface="+mj-lt"/>
                <a:sym typeface="Times"/>
              </a:rPr>
              <a:t>mi poder se muestra plenamente</a:t>
            </a:r>
          </a:p>
          <a:p>
            <a:pPr defTabSz="368045" eaLnBrk="1" fontAlgn="auto">
              <a:spcBef>
                <a:spcPts val="0"/>
              </a:spcBef>
              <a:spcAft>
                <a:spcPts val="0"/>
              </a:spcAft>
              <a:defRPr sz="2331" b="0">
                <a:latin typeface="Times"/>
                <a:ea typeface="Times"/>
                <a:cs typeface="Times"/>
                <a:sym typeface="Times"/>
              </a:defRPr>
            </a:pPr>
            <a:r>
              <a:rPr lang="es-ES" sz="2000" dirty="0" smtClean="0">
                <a:latin typeface="+mj-lt"/>
                <a:sym typeface="Times"/>
              </a:rPr>
              <a:t>en la debilidad.» Así que prefiero</a:t>
            </a:r>
          </a:p>
          <a:p>
            <a:pPr defTabSz="368045" eaLnBrk="1" fontAlgn="auto">
              <a:spcBef>
                <a:spcPts val="0"/>
              </a:spcBef>
              <a:spcAft>
                <a:spcPts val="0"/>
              </a:spcAft>
              <a:defRPr sz="2331" b="0">
                <a:latin typeface="Times"/>
                <a:ea typeface="Times"/>
                <a:cs typeface="Times"/>
                <a:sym typeface="Times"/>
              </a:defRPr>
            </a:pPr>
            <a:r>
              <a:rPr lang="es-ES" sz="2000" dirty="0" smtClean="0">
                <a:latin typeface="+mj-lt"/>
                <a:sym typeface="Times"/>
              </a:rPr>
              <a:t>gloriarme de ser débil, para que repose sobre mí el poder de Cristo.</a:t>
            </a:r>
          </a:p>
          <a:p>
            <a:pPr defTabSz="368045" eaLnBrk="1" fontAlgn="auto">
              <a:spcBef>
                <a:spcPts val="0"/>
              </a:spcBef>
              <a:spcAft>
                <a:spcPts val="0"/>
              </a:spcAft>
              <a:defRPr sz="2331" b="0">
                <a:latin typeface="Times"/>
                <a:ea typeface="Times"/>
                <a:cs typeface="Times"/>
                <a:sym typeface="Times"/>
              </a:defRPr>
            </a:pPr>
            <a:endParaRPr lang="es-ES" sz="2000" dirty="0" smtClean="0">
              <a:latin typeface="+mj-lt"/>
              <a:sym typeface="Times"/>
            </a:endParaRPr>
          </a:p>
          <a:p>
            <a:pPr defTabSz="368045" eaLnBrk="1" fontAlgn="auto">
              <a:spcBef>
                <a:spcPts val="0"/>
              </a:spcBef>
              <a:spcAft>
                <a:spcPts val="0"/>
              </a:spcAft>
              <a:defRPr sz="2331" b="0">
                <a:latin typeface="Times"/>
                <a:ea typeface="Times"/>
                <a:cs typeface="Times"/>
                <a:sym typeface="Times"/>
              </a:defRPr>
            </a:pPr>
            <a:r>
              <a:rPr lang="es-ES" sz="2000" dirty="0" smtClean="0">
                <a:latin typeface="+mj-lt"/>
                <a:sym typeface="Times"/>
              </a:rPr>
              <a:t>10 </a:t>
            </a:r>
            <a:r>
              <a:rPr lang="es-ES" sz="2000" dirty="0" smtClean="0">
                <a:latin typeface="+mj-lt"/>
                <a:sym typeface="Times"/>
              </a:rPr>
              <a:t>Y me alegro también de las debilidades, los insultos, las necesidades, las persecuciones y las</a:t>
            </a:r>
          </a:p>
          <a:p>
            <a:pPr defTabSz="368045" eaLnBrk="1" fontAlgn="auto">
              <a:spcBef>
                <a:spcPts val="0"/>
              </a:spcBef>
              <a:spcAft>
                <a:spcPts val="0"/>
              </a:spcAft>
              <a:defRPr sz="2331" b="0">
                <a:latin typeface="Times"/>
                <a:ea typeface="Times"/>
                <a:cs typeface="Times"/>
                <a:sym typeface="Times"/>
              </a:defRPr>
            </a:pPr>
            <a:r>
              <a:rPr lang="es-ES" sz="2000" dirty="0" smtClean="0">
                <a:latin typeface="+mj-lt"/>
                <a:sym typeface="Times"/>
              </a:rPr>
              <a:t>dificultades que sufro por Cristo,</a:t>
            </a:r>
          </a:p>
          <a:p>
            <a:pPr defTabSz="368045" eaLnBrk="1" fontAlgn="auto">
              <a:spcBef>
                <a:spcPts val="0"/>
              </a:spcBef>
              <a:spcAft>
                <a:spcPts val="0"/>
              </a:spcAft>
              <a:defRPr sz="2331" b="0">
                <a:latin typeface="Times"/>
                <a:ea typeface="Times"/>
                <a:cs typeface="Times"/>
                <a:sym typeface="Times"/>
              </a:defRPr>
            </a:pPr>
            <a:r>
              <a:rPr lang="es-ES" sz="2000" dirty="0" smtClean="0">
                <a:latin typeface="+mj-lt"/>
                <a:sym typeface="Times"/>
              </a:rPr>
              <a:t>porque cuando más débil </a:t>
            </a:r>
            <a:r>
              <a:rPr lang="es-ES" sz="2000" dirty="0" smtClean="0">
                <a:latin typeface="+mj-lt"/>
                <a:sym typeface="Times"/>
              </a:rPr>
              <a:t>me siento </a:t>
            </a:r>
            <a:r>
              <a:rPr lang="es-ES" sz="2000" dirty="0" smtClean="0">
                <a:latin typeface="+mj-lt"/>
                <a:sym typeface="Times"/>
              </a:rPr>
              <a:t>es cuando más fuerte soy.</a:t>
            </a:r>
            <a:r>
              <a:rPr lang="es-ES" sz="2000" dirty="0" smtClean="0">
                <a:latin typeface="+mj-lt"/>
                <a:sym typeface="Times"/>
              </a:rPr>
              <a:t/>
            </a:r>
            <a:br>
              <a:rPr lang="es-ES" sz="2000" dirty="0" smtClean="0">
                <a:latin typeface="+mj-lt"/>
                <a:sym typeface="Times"/>
              </a:rPr>
            </a:br>
            <a:r>
              <a:rPr lang="es-ES" sz="2000" dirty="0" smtClean="0">
                <a:latin typeface="+mj-lt"/>
                <a:sym typeface="Times"/>
              </a:rPr>
              <a:t> </a:t>
            </a:r>
            <a:br>
              <a:rPr lang="es-ES" sz="2000" dirty="0" smtClean="0">
                <a:latin typeface="+mj-lt"/>
                <a:sym typeface="Times"/>
              </a:rPr>
            </a:br>
            <a:endParaRPr lang="en-US" sz="20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a16="http://schemas.microsoft.com/office/drawing/2014/main" xmlns="" id="{733F63A5-3118-E449-B587-B22E7EC980FD}"/>
              </a:ext>
            </a:extLst>
          </p:cNvPr>
          <p:cNvSpPr txBox="1">
            <a:spLocks/>
          </p:cNvSpPr>
          <p:nvPr/>
        </p:nvSpPr>
        <p:spPr>
          <a:xfrm>
            <a:off x="1752600" y="2381298"/>
            <a:ext cx="8686800" cy="4240212"/>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spcAft>
                <a:spcPts val="600"/>
              </a:spcAft>
              <a:buSzTx/>
              <a:defRPr sz="2812"/>
            </a:pPr>
            <a:r>
              <a:rPr lang="es-ES" sz="2100" dirty="0" smtClean="0">
                <a:latin typeface="+mj-lt"/>
              </a:rPr>
              <a:t>En algún momento de nuestras vidas experimentaremos </a:t>
            </a:r>
            <a:r>
              <a:rPr lang="es-ES" sz="2100" dirty="0" smtClean="0">
                <a:latin typeface="+mj-lt"/>
              </a:rPr>
              <a:t>situaciones adversas</a:t>
            </a:r>
            <a:r>
              <a:rPr lang="es-ES" sz="2100" dirty="0" smtClean="0">
                <a:latin typeface="+mj-lt"/>
              </a:rPr>
              <a:t>. Recordemos acudir a la gracia de Dios y procurar que </a:t>
            </a:r>
            <a:r>
              <a:rPr lang="es-ES" sz="2100" dirty="0" smtClean="0">
                <a:latin typeface="+mj-lt"/>
              </a:rPr>
              <a:t>su poder </a:t>
            </a:r>
            <a:r>
              <a:rPr lang="es-ES" sz="2100" dirty="0" smtClean="0">
                <a:latin typeface="+mj-lt"/>
              </a:rPr>
              <a:t>se perfeccione en nuestras debilidades y limitaciones.</a:t>
            </a:r>
          </a:p>
          <a:p>
            <a:pPr marL="0" indent="0" defTabSz="443991" eaLnBrk="1" fontAlgn="auto" hangingPunct="1">
              <a:lnSpc>
                <a:spcPct val="120000"/>
              </a:lnSpc>
              <a:spcBef>
                <a:spcPts val="0"/>
              </a:spcBef>
              <a:spcAft>
                <a:spcPts val="600"/>
              </a:spcAft>
              <a:buSzTx/>
              <a:defRPr sz="2812"/>
            </a:pPr>
            <a:r>
              <a:rPr lang="es-ES" sz="2100" dirty="0" smtClean="0">
                <a:latin typeface="+mj-lt"/>
              </a:rPr>
              <a:t>En </a:t>
            </a:r>
            <a:r>
              <a:rPr lang="es-ES" sz="2100" dirty="0" smtClean="0">
                <a:latin typeface="+mj-lt"/>
              </a:rPr>
              <a:t>medio de las crisis ocurren muchos cambios y estaremos </a:t>
            </a:r>
            <a:r>
              <a:rPr lang="es-ES" sz="2100" dirty="0" smtClean="0">
                <a:latin typeface="+mj-lt"/>
              </a:rPr>
              <a:t>expuestos a </a:t>
            </a:r>
            <a:r>
              <a:rPr lang="es-ES" sz="2100" dirty="0" smtClean="0">
                <a:latin typeface="+mj-lt"/>
              </a:rPr>
              <a:t>la incertidumbre. Sin embargo, podemos tener plena confianza </a:t>
            </a:r>
            <a:r>
              <a:rPr lang="es-ES" sz="2100" dirty="0" smtClean="0">
                <a:latin typeface="+mj-lt"/>
              </a:rPr>
              <a:t>en Dios</a:t>
            </a:r>
            <a:r>
              <a:rPr lang="es-ES" sz="2100" dirty="0" smtClean="0">
                <a:latin typeface="+mj-lt"/>
              </a:rPr>
              <a:t>, lo único constante, cierto y permanente. Al igual que el </a:t>
            </a:r>
            <a:r>
              <a:rPr lang="es-ES" sz="2100" dirty="0" smtClean="0">
                <a:latin typeface="+mj-lt"/>
              </a:rPr>
              <a:t>Salmista podemos </a:t>
            </a:r>
            <a:r>
              <a:rPr lang="es-ES" sz="2100" dirty="0" smtClean="0">
                <a:latin typeface="+mj-lt"/>
              </a:rPr>
              <a:t>decir: «Alzaré mis ojos a los montes; ¿De dónde vendrá mi socorro? Mi socorro viene de Jehová, Que hizo los cielos y la tierra. </a:t>
            </a:r>
            <a:r>
              <a:rPr lang="es-ES" sz="2100" dirty="0" smtClean="0">
                <a:latin typeface="+mj-lt"/>
              </a:rPr>
              <a:t>No dará </a:t>
            </a:r>
            <a:r>
              <a:rPr lang="es-ES" sz="2100" dirty="0" smtClean="0">
                <a:latin typeface="+mj-lt"/>
              </a:rPr>
              <a:t>tu pie al resbaladero, Ni se dormirá el que te guarda. He aquí, </a:t>
            </a:r>
            <a:r>
              <a:rPr lang="es-ES" sz="2100" dirty="0" smtClean="0">
                <a:latin typeface="+mj-lt"/>
              </a:rPr>
              <a:t>no se </a:t>
            </a:r>
            <a:r>
              <a:rPr lang="es-ES" sz="2100" dirty="0" smtClean="0">
                <a:latin typeface="+mj-lt"/>
              </a:rPr>
              <a:t>adormecerá ni dormirá El que guarda a Israel» (Sal 121.1-4).</a:t>
            </a:r>
            <a:r>
              <a:rPr lang="es-ES" sz="2100" dirty="0" smtClean="0">
                <a:latin typeface="+mj-lt"/>
              </a:rPr>
              <a:t/>
            </a:r>
            <a:br>
              <a:rPr lang="es-ES" sz="2100" dirty="0" smtClean="0">
                <a:latin typeface="+mj-lt"/>
              </a:rPr>
            </a:br>
            <a:endParaRPr lang="en-US" sz="21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l discipulo 2018-2019" id="{FA0B871C-CAEA-2645-93AE-8EE7D3C1DA10}" vid="{6AC130D1-AACF-E247-961C-2BA71BBAD5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2475</TotalTime>
  <Words>1227</Words>
  <Application>Microsoft Office PowerPoint</Application>
  <PresentationFormat>Custom</PresentationFormat>
  <Paragraphs>108</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Lección 24 FORTALEZA EN MEDIO DE LA CRISIS</vt:lpstr>
      <vt:lpstr>OBJETIVOS</vt:lpstr>
      <vt:lpstr>VOCABULARIO</vt:lpstr>
      <vt:lpstr>TEXTO BÍBLICO: 2 Corintios 12.1-2</vt:lpstr>
      <vt:lpstr>TEXTO BÍBLICO: 2 Corintios 12.3-4</vt:lpstr>
      <vt:lpstr>TEXTO BÍBLICO: 2 Corintios 12.5-6</vt:lpstr>
      <vt:lpstr>TEXTO BÍBLICO: 2 Corintios 12.7-8</vt:lpstr>
      <vt:lpstr>TEXTO BÍBLICO: 2 Corintios 12.9-10</vt:lpstr>
      <vt:lpstr>RESUMEN</vt:lpstr>
      <vt:lpstr>RESUMEN</vt:lpstr>
      <vt:lpstr>ORACIÓN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Barbosa</dc:creator>
  <cp:lastModifiedBy>ICDCPR</cp:lastModifiedBy>
  <cp:revision>167</cp:revision>
  <cp:lastPrinted>2018-08-10T13:38:33Z</cp:lastPrinted>
  <dcterms:created xsi:type="dcterms:W3CDTF">2018-08-06T18:36:17Z</dcterms:created>
  <dcterms:modified xsi:type="dcterms:W3CDTF">2021-06-21T18:43:11Z</dcterms:modified>
</cp:coreProperties>
</file>