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8"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89"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1" cy="4873626"/>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4572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9144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13716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18288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Picture 7" descr="Picture 7"/>
          <p:cNvPicPr>
            <a:picLocks noChangeAspect="1"/>
          </p:cNvPicPr>
          <p:nvPr/>
        </p:nvPicPr>
        <p:blipFill>
          <a:blip r:embed="rId2">
            <a:alphaModFix amt="50000"/>
            <a:extLst/>
          </a:blip>
          <a:stretch>
            <a:fillRect/>
          </a:stretch>
        </p:blipFill>
        <p:spPr>
          <a:xfrm>
            <a:off x="-26895" y="760479"/>
            <a:ext cx="12279088" cy="6858001"/>
          </a:xfrm>
          <a:prstGeom prst="rect">
            <a:avLst/>
          </a:prstGeom>
          <a:ln w="12700">
            <a:miter lim="400000"/>
          </a:ln>
        </p:spPr>
      </p:pic>
      <p:sp>
        <p:nvSpPr>
          <p:cNvPr id="95" name="Title 1"/>
          <p:cNvSpPr txBox="1"/>
          <p:nvPr>
            <p:ph type="ctrTitle"/>
          </p:nvPr>
        </p:nvSpPr>
        <p:spPr>
          <a:xfrm>
            <a:off x="446087" y="555171"/>
            <a:ext cx="6427680" cy="2096342"/>
          </a:xfrm>
          <a:prstGeom prst="rect">
            <a:avLst/>
          </a:prstGeom>
        </p:spPr>
        <p:txBody>
          <a:bodyPr/>
          <a:lstStyle/>
          <a:p>
            <a:pPr algn="l">
              <a:defRPr b="1" sz="4800">
                <a:solidFill>
                  <a:srgbClr val="F9570F"/>
                </a:solidFill>
                <a:latin typeface="Futura PT Heavy"/>
                <a:ea typeface="Futura PT Heavy"/>
                <a:cs typeface="Futura PT Heavy"/>
                <a:sym typeface="Futura PT Heavy"/>
              </a:defRPr>
            </a:pPr>
            <a:r>
              <a:t>Lección 21</a:t>
            </a:r>
            <a:br/>
            <a:r>
              <a:rPr sz="3600">
                <a:solidFill>
                  <a:schemeClr val="accent6"/>
                </a:solidFill>
                <a:latin typeface="Futura PT Medium"/>
                <a:ea typeface="Futura PT Medium"/>
                <a:cs typeface="Futura PT Medium"/>
                <a:sym typeface="Futura PT Medium"/>
              </a:rPr>
              <a:t>REGRESOS DIFÍCILES</a:t>
            </a:r>
          </a:p>
        </p:txBody>
      </p:sp>
      <p:sp>
        <p:nvSpPr>
          <p:cNvPr id="96" name="Subtitle 2"/>
          <p:cNvSpPr txBox="1"/>
          <p:nvPr>
            <p:ph type="subTitle" sz="quarter" idx="1"/>
          </p:nvPr>
        </p:nvSpPr>
        <p:spPr>
          <a:xfrm>
            <a:off x="446087" y="2651511"/>
            <a:ext cx="4443414" cy="442914"/>
          </a:xfrm>
          <a:prstGeom prst="rect">
            <a:avLst/>
          </a:prstGeom>
        </p:spPr>
        <p:txBody>
          <a:bodyPr/>
          <a:lstStyle>
            <a:lvl1pPr algn="l" defTabSz="777240">
              <a:spcBef>
                <a:spcPts val="800"/>
              </a:spcBef>
              <a:defRPr i="1" sz="2380">
                <a:solidFill>
                  <a:srgbClr val="767171"/>
                </a:solidFill>
                <a:latin typeface="Futura PT Medium Oblique"/>
                <a:ea typeface="Futura PT Medium Oblique"/>
                <a:cs typeface="Futura PT Medium Oblique"/>
                <a:sym typeface="Futura PT Medium Oblique"/>
              </a:defRPr>
            </a:lvl1pPr>
          </a:lstStyle>
          <a:p>
            <a:pPr/>
            <a:r>
              <a:t>Lucas 15.13-32</a:t>
            </a:r>
          </a:p>
        </p:txBody>
      </p:sp>
      <p:sp>
        <p:nvSpPr>
          <p:cNvPr id="97" name="TextBox 3"/>
          <p:cNvSpPr txBox="1"/>
          <p:nvPr/>
        </p:nvSpPr>
        <p:spPr>
          <a:xfrm>
            <a:off x="9394507" y="6375400"/>
            <a:ext cx="1942147"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solidFill>
                  <a:srgbClr val="FFFFFF"/>
                </a:solidFill>
                <a:latin typeface="Futura PT Medium"/>
                <a:ea typeface="Futura PT Medium"/>
                <a:cs typeface="Futura PT Medium"/>
                <a:sym typeface="Futura PT Medium"/>
              </a:defRPr>
            </a:lvl1pPr>
          </a:lstStyle>
          <a:p>
            <a:pPr/>
            <a:r>
              <a:t>Edición Especial 2021</a:t>
            </a:r>
          </a:p>
        </p:txBody>
      </p:sp>
      <p:sp>
        <p:nvSpPr>
          <p:cNvPr id="98" name="TextBox 5"/>
          <p:cNvSpPr txBox="1"/>
          <p:nvPr/>
        </p:nvSpPr>
        <p:spPr>
          <a:xfrm>
            <a:off x="491807" y="3648459"/>
            <a:ext cx="6746142"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584200">
              <a:defRPr sz="2200">
                <a:solidFill>
                  <a:srgbClr val="3B3838"/>
                </a:solidFill>
                <a:latin typeface="Cambria"/>
                <a:ea typeface="Cambria"/>
                <a:cs typeface="Cambria"/>
                <a:sym typeface="Cambria"/>
              </a:defRPr>
            </a:lvl1pPr>
          </a:lstStyle>
          <a:p>
            <a:pPr/>
            <a:r>
              <a:t>«Pero era necesario hacer fiesta y regocijarnos, porque este tu hermano estaba muerto y ha revivido; se había perdido y ha sido hallado». Lucas 15.32</a:t>
            </a:r>
          </a:p>
        </p:txBody>
      </p:sp>
      <p:pic>
        <p:nvPicPr>
          <p:cNvPr id="99" name="Picture 2" descr="Picture 2"/>
          <p:cNvPicPr>
            <a:picLocks noChangeAspect="1"/>
          </p:cNvPicPr>
          <p:nvPr/>
        </p:nvPicPr>
        <p:blipFill>
          <a:blip r:embed="rId3">
            <a:extLst/>
          </a:blip>
          <a:stretch>
            <a:fillRect/>
          </a:stretch>
        </p:blipFill>
        <p:spPr>
          <a:xfrm>
            <a:off x="11206163" y="5891212"/>
            <a:ext cx="966788" cy="96678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Title 1"/>
          <p:cNvSpPr txBox="1"/>
          <p:nvPr>
            <p:ph type="title"/>
          </p:nvPr>
        </p:nvSpPr>
        <p:spPr>
          <a:xfrm>
            <a:off x="2317349" y="990600"/>
            <a:ext cx="8721725"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Lucas 15.25-26</a:t>
            </a:r>
          </a:p>
        </p:txBody>
      </p:sp>
      <p:sp>
        <p:nvSpPr>
          <p:cNvPr id="156"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57" name="RVR…"/>
          <p:cNvSpPr txBox="1"/>
          <p:nvPr/>
        </p:nvSpPr>
        <p:spPr>
          <a:xfrm>
            <a:off x="1746250" y="2519999"/>
            <a:ext cx="4300538" cy="2847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endParaRPr sz="2300"/>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25 El hijo mayor estaba en el campo. Al regresar, cerca ya de la casa, oyó la música y las danzas;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26 y llamando a uno de los criados le preguntó qué era aquello.</a:t>
            </a:r>
          </a:p>
        </p:txBody>
      </p:sp>
      <p:sp>
        <p:nvSpPr>
          <p:cNvPr id="158" name="VP…"/>
          <p:cNvSpPr txBox="1"/>
          <p:nvPr/>
        </p:nvSpPr>
        <p:spPr>
          <a:xfrm>
            <a:off x="6438584" y="2519999"/>
            <a:ext cx="4602862" cy="2847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25 Entre tanto, el hijo mayor estaba en el campo. Cuando regresó y llegó cerca de la casa, oyó la música y el baile.</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 26 Entonces llamó a uno de los criados y le preguntó qué pasaba.</a:t>
            </a:r>
          </a:p>
        </p:txBody>
      </p:sp>
      <p:pic>
        <p:nvPicPr>
          <p:cNvPr id="15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0"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itle 1"/>
          <p:cNvSpPr txBox="1"/>
          <p:nvPr>
            <p:ph type="title"/>
          </p:nvPr>
        </p:nvSpPr>
        <p:spPr>
          <a:xfrm>
            <a:off x="2317349" y="990600"/>
            <a:ext cx="8721725"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Lucas 15.27-28</a:t>
            </a:r>
          </a:p>
        </p:txBody>
      </p:sp>
      <p:sp>
        <p:nvSpPr>
          <p:cNvPr id="163"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64" name="RVR…"/>
          <p:cNvSpPr txBox="1"/>
          <p:nvPr/>
        </p:nvSpPr>
        <p:spPr>
          <a:xfrm>
            <a:off x="1746250" y="2169479"/>
            <a:ext cx="4300538"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endParaRPr sz="2300"/>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27 El criado le dijo: “Tu hermano ha</a:t>
            </a:r>
          </a:p>
          <a:p>
            <a:pPr defTabSz="368045">
              <a:lnSpc>
                <a:spcPct val="120000"/>
              </a:lnSpc>
              <a:defRPr sz="2000">
                <a:latin typeface="Cambria"/>
                <a:ea typeface="Cambria"/>
                <a:cs typeface="Cambria"/>
                <a:sym typeface="Cambria"/>
              </a:defRPr>
            </a:pPr>
            <a:r>
              <a:t>regresado y tu padre ha hecho matar el becerro gordo por haberlo recibido bueno y sano.”</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28 Entonces se enojó. y no quería entrar. Salió por tanto su padre, y le rogaba que entrara.</a:t>
            </a:r>
          </a:p>
        </p:txBody>
      </p:sp>
      <p:sp>
        <p:nvSpPr>
          <p:cNvPr id="165" name="VP…"/>
          <p:cNvSpPr txBox="1"/>
          <p:nvPr/>
        </p:nvSpPr>
        <p:spPr>
          <a:xfrm>
            <a:off x="6452470" y="2133080"/>
            <a:ext cx="4602862"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27 El criado le dijo: “Es que su hermano</a:t>
            </a:r>
          </a:p>
          <a:p>
            <a:pPr defTabSz="368045">
              <a:lnSpc>
                <a:spcPct val="120000"/>
              </a:lnSpc>
              <a:defRPr sz="2000">
                <a:latin typeface="Cambria"/>
                <a:ea typeface="Cambria"/>
                <a:cs typeface="Cambria"/>
                <a:sym typeface="Cambria"/>
              </a:defRPr>
            </a:pPr>
            <a:r>
              <a:t>ha vuelto; y su padre ha mandado matar el becerro más gordo, porque lo recobró sano y salvo.”</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28 Pero tanto se enojó el hermano</a:t>
            </a:r>
          </a:p>
          <a:p>
            <a:pPr defTabSz="368045">
              <a:lnSpc>
                <a:spcPct val="120000"/>
              </a:lnSpc>
              <a:defRPr sz="2000">
                <a:latin typeface="Cambria"/>
                <a:ea typeface="Cambria"/>
                <a:cs typeface="Cambria"/>
                <a:sym typeface="Cambria"/>
              </a:defRPr>
            </a:pPr>
            <a:r>
              <a:t>mayor, que no quería entrar, así</a:t>
            </a:r>
          </a:p>
          <a:p>
            <a:pPr defTabSz="368045">
              <a:lnSpc>
                <a:spcPct val="120000"/>
              </a:lnSpc>
              <a:defRPr sz="2000">
                <a:latin typeface="Cambria"/>
                <a:ea typeface="Cambria"/>
                <a:cs typeface="Cambria"/>
                <a:sym typeface="Cambria"/>
              </a:defRPr>
            </a:pPr>
            <a:r>
              <a:t>que su padre tuvo que salir a rogarle</a:t>
            </a:r>
          </a:p>
          <a:p>
            <a:pPr defTabSz="368045">
              <a:lnSpc>
                <a:spcPct val="120000"/>
              </a:lnSpc>
              <a:defRPr sz="2000">
                <a:latin typeface="Cambria"/>
                <a:ea typeface="Cambria"/>
                <a:cs typeface="Cambria"/>
                <a:sym typeface="Cambria"/>
              </a:defRPr>
            </a:pPr>
            <a:r>
              <a:t>que lo hiciera.</a:t>
            </a:r>
          </a:p>
        </p:txBody>
      </p:sp>
      <p:pic>
        <p:nvPicPr>
          <p:cNvPr id="16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7"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itle 1"/>
          <p:cNvSpPr txBox="1"/>
          <p:nvPr>
            <p:ph type="title"/>
          </p:nvPr>
        </p:nvSpPr>
        <p:spPr>
          <a:xfrm>
            <a:off x="2317349" y="990600"/>
            <a:ext cx="8721725"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Lucas 15.29-30</a:t>
            </a:r>
          </a:p>
        </p:txBody>
      </p:sp>
      <p:sp>
        <p:nvSpPr>
          <p:cNvPr id="170"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71" name="RVR…"/>
          <p:cNvSpPr txBox="1"/>
          <p:nvPr/>
        </p:nvSpPr>
        <p:spPr>
          <a:xfrm>
            <a:off x="1746250" y="1818959"/>
            <a:ext cx="4300538"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endParaRPr sz="2300"/>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29 Pero él, respondiendo, dijo al</a:t>
            </a:r>
          </a:p>
          <a:p>
            <a:pPr defTabSz="368045">
              <a:lnSpc>
                <a:spcPct val="120000"/>
              </a:lnSpc>
              <a:defRPr sz="2000">
                <a:latin typeface="Cambria"/>
                <a:ea typeface="Cambria"/>
                <a:cs typeface="Cambria"/>
                <a:sym typeface="Cambria"/>
              </a:defRPr>
            </a:pPr>
            <a:r>
              <a:t>padre: “Tantos años hace que te</a:t>
            </a:r>
          </a:p>
          <a:p>
            <a:pPr defTabSz="368045">
              <a:lnSpc>
                <a:spcPct val="120000"/>
              </a:lnSpc>
              <a:defRPr sz="2000">
                <a:latin typeface="Cambria"/>
                <a:ea typeface="Cambria"/>
                <a:cs typeface="Cambria"/>
                <a:sym typeface="Cambria"/>
              </a:defRPr>
            </a:pPr>
            <a:r>
              <a:t>sirvo, no habiéndote desobedecido</a:t>
            </a:r>
          </a:p>
          <a:p>
            <a:pPr defTabSz="368045">
              <a:lnSpc>
                <a:spcPct val="120000"/>
              </a:lnSpc>
              <a:defRPr sz="2000">
                <a:latin typeface="Cambria"/>
                <a:ea typeface="Cambria"/>
                <a:cs typeface="Cambria"/>
                <a:sym typeface="Cambria"/>
              </a:defRPr>
            </a:pPr>
            <a:r>
              <a:t>jamás, y nunca me has dado ni un</a:t>
            </a:r>
          </a:p>
          <a:p>
            <a:pPr defTabSz="368045">
              <a:lnSpc>
                <a:spcPct val="120000"/>
              </a:lnSpc>
              <a:defRPr sz="2000">
                <a:latin typeface="Cambria"/>
                <a:ea typeface="Cambria"/>
                <a:cs typeface="Cambria"/>
                <a:sym typeface="Cambria"/>
              </a:defRPr>
            </a:pPr>
            <a:r>
              <a:t>cabrito para gozarme con mis amigos.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30 Pero cuando vino este hijo tuyo,</a:t>
            </a:r>
          </a:p>
          <a:p>
            <a:pPr defTabSz="368045">
              <a:lnSpc>
                <a:spcPct val="120000"/>
              </a:lnSpc>
              <a:defRPr sz="2000">
                <a:latin typeface="Cambria"/>
                <a:ea typeface="Cambria"/>
                <a:cs typeface="Cambria"/>
                <a:sym typeface="Cambria"/>
              </a:defRPr>
            </a:pPr>
            <a:r>
              <a:t>que ha consumido tus bienes con</a:t>
            </a:r>
          </a:p>
          <a:p>
            <a:pPr defTabSz="368045">
              <a:lnSpc>
                <a:spcPct val="120000"/>
              </a:lnSpc>
              <a:defRPr sz="2000">
                <a:latin typeface="Cambria"/>
                <a:ea typeface="Cambria"/>
                <a:cs typeface="Cambria"/>
                <a:sym typeface="Cambria"/>
              </a:defRPr>
            </a:pPr>
            <a:r>
              <a:t>rameras, has hecho matar para él el</a:t>
            </a:r>
          </a:p>
          <a:p>
            <a:pPr defTabSz="368045">
              <a:lnSpc>
                <a:spcPct val="120000"/>
              </a:lnSpc>
              <a:defRPr sz="2000">
                <a:latin typeface="Cambria"/>
                <a:ea typeface="Cambria"/>
                <a:cs typeface="Cambria"/>
                <a:sym typeface="Cambria"/>
              </a:defRPr>
            </a:pPr>
            <a:r>
              <a:t>becerro gordo.”</a:t>
            </a:r>
          </a:p>
        </p:txBody>
      </p:sp>
      <p:sp>
        <p:nvSpPr>
          <p:cNvPr id="172" name="VP…"/>
          <p:cNvSpPr txBox="1"/>
          <p:nvPr/>
        </p:nvSpPr>
        <p:spPr>
          <a:xfrm>
            <a:off x="6452470" y="1957820"/>
            <a:ext cx="4602862"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29 Le dijo a su padre: “Tú sabes cuántos años te he servido, sin desobedecerte nunca, y jam.s me has dado ni siquiera un cabrito para tener una comida con mis amigos.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30 En cambio, ahora llega este hijo tuyo, que ha malgastado tu dinero con prostitutas, y matas para él el becerro más gordo.”</a:t>
            </a:r>
          </a:p>
        </p:txBody>
      </p:sp>
      <p:pic>
        <p:nvPicPr>
          <p:cNvPr id="17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4"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itle 1"/>
          <p:cNvSpPr txBox="1"/>
          <p:nvPr>
            <p:ph type="title"/>
          </p:nvPr>
        </p:nvSpPr>
        <p:spPr>
          <a:xfrm>
            <a:off x="2317349" y="990600"/>
            <a:ext cx="8721725"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Lucas 15.31-32</a:t>
            </a:r>
          </a:p>
        </p:txBody>
      </p:sp>
      <p:sp>
        <p:nvSpPr>
          <p:cNvPr id="177"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78" name="RVR…"/>
          <p:cNvSpPr txBox="1"/>
          <p:nvPr/>
        </p:nvSpPr>
        <p:spPr>
          <a:xfrm>
            <a:off x="1746250" y="2169479"/>
            <a:ext cx="4300538"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endParaRPr sz="2300"/>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31 Él entonces le dijo: “Hijo, tú siempre estás conmigo y todas mis cosas son tuyas.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32 Pero era necesario hacer fiesta y regocijarnos, porque este tu hermano estaba muerto y ha revivido; se había perdido y ha sido hallado.”</a:t>
            </a:r>
          </a:p>
        </p:txBody>
      </p:sp>
      <p:sp>
        <p:nvSpPr>
          <p:cNvPr id="179" name="VP…"/>
          <p:cNvSpPr txBox="1"/>
          <p:nvPr/>
        </p:nvSpPr>
        <p:spPr>
          <a:xfrm>
            <a:off x="6452470" y="2133080"/>
            <a:ext cx="4602862"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31 El padre le contestó: “Hijo mío,</a:t>
            </a:r>
          </a:p>
          <a:p>
            <a:pPr defTabSz="368045">
              <a:lnSpc>
                <a:spcPct val="120000"/>
              </a:lnSpc>
              <a:defRPr sz="2000">
                <a:latin typeface="Cambria"/>
                <a:ea typeface="Cambria"/>
                <a:cs typeface="Cambria"/>
                <a:sym typeface="Cambria"/>
              </a:defRPr>
            </a:pPr>
            <a:r>
              <a:t>tú siempre estás conmigo, y todo lo</a:t>
            </a:r>
          </a:p>
          <a:p>
            <a:pPr defTabSz="368045">
              <a:lnSpc>
                <a:spcPct val="120000"/>
              </a:lnSpc>
              <a:defRPr sz="2000">
                <a:latin typeface="Cambria"/>
                <a:ea typeface="Cambria"/>
                <a:cs typeface="Cambria"/>
                <a:sym typeface="Cambria"/>
              </a:defRPr>
            </a:pPr>
            <a:r>
              <a:t>que tengo es tuyo.</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32 Pero había que celebrar esto con</a:t>
            </a:r>
          </a:p>
          <a:p>
            <a:pPr defTabSz="368045">
              <a:lnSpc>
                <a:spcPct val="120000"/>
              </a:lnSpc>
              <a:defRPr sz="2000">
                <a:latin typeface="Cambria"/>
                <a:ea typeface="Cambria"/>
                <a:cs typeface="Cambria"/>
                <a:sym typeface="Cambria"/>
              </a:defRPr>
            </a:pPr>
            <a:r>
              <a:t>un banquete y alegrarnos, porque</a:t>
            </a:r>
          </a:p>
          <a:p>
            <a:pPr defTabSz="368045">
              <a:lnSpc>
                <a:spcPct val="120000"/>
              </a:lnSpc>
              <a:defRPr sz="2000">
                <a:latin typeface="Cambria"/>
                <a:ea typeface="Cambria"/>
                <a:cs typeface="Cambria"/>
                <a:sym typeface="Cambria"/>
              </a:defRPr>
            </a:pPr>
            <a:r>
              <a:t>tu hermano, que estaba muerto, ha</a:t>
            </a:r>
          </a:p>
          <a:p>
            <a:pPr defTabSz="368045">
              <a:lnSpc>
                <a:spcPct val="120000"/>
              </a:lnSpc>
              <a:defRPr sz="2000">
                <a:latin typeface="Cambria"/>
                <a:ea typeface="Cambria"/>
                <a:cs typeface="Cambria"/>
                <a:sym typeface="Cambria"/>
              </a:defRPr>
            </a:pPr>
            <a:r>
              <a:t>vuelto a vivir; se había perdido y lo</a:t>
            </a:r>
          </a:p>
          <a:p>
            <a:pPr defTabSz="368045">
              <a:lnSpc>
                <a:spcPct val="120000"/>
              </a:lnSpc>
              <a:defRPr sz="2000">
                <a:latin typeface="Cambria"/>
                <a:ea typeface="Cambria"/>
                <a:cs typeface="Cambria"/>
                <a:sym typeface="Cambria"/>
              </a:defRPr>
            </a:pPr>
            <a:r>
              <a:t>hemos encontrado.”.</a:t>
            </a:r>
          </a:p>
        </p:txBody>
      </p:sp>
      <p:pic>
        <p:nvPicPr>
          <p:cNvPr id="18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81"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itle 1"/>
          <p:cNvSpPr txBox="1"/>
          <p:nvPr>
            <p:ph type="title"/>
          </p:nvPr>
        </p:nvSpPr>
        <p:spPr>
          <a:xfrm>
            <a:off x="2433638" y="1020762"/>
            <a:ext cx="3078163" cy="585788"/>
          </a:xfrm>
          <a:prstGeom prst="rect">
            <a:avLst/>
          </a:prstGeom>
        </p:spPr>
        <p:txBody>
          <a:bodyPr/>
          <a:lstStyle>
            <a:lvl1pPr defTabSz="758951">
              <a:defRPr sz="3237">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4" name="Straight Connector 5"/>
          <p:cNvSpPr/>
          <p:nvPr/>
        </p:nvSpPr>
        <p:spPr>
          <a:xfrm>
            <a:off x="2505075" y="1606550"/>
            <a:ext cx="6346825" cy="0"/>
          </a:xfrm>
          <a:prstGeom prst="line">
            <a:avLst/>
          </a:prstGeom>
          <a:ln w="25400">
            <a:solidFill>
              <a:srgbClr val="0070C0"/>
            </a:solidFill>
            <a:miter/>
          </a:ln>
        </p:spPr>
        <p:txBody>
          <a:bodyPr lIns="45719" rIns="45719"/>
          <a:lstStyle/>
          <a:p>
            <a:pPr/>
          </a:p>
        </p:txBody>
      </p:sp>
      <p:sp>
        <p:nvSpPr>
          <p:cNvPr id="18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102008"/>
            <a:ext cx="8686800" cy="43002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3991">
              <a:lnSpc>
                <a:spcPct val="120000"/>
              </a:lnSpc>
              <a:spcBef>
                <a:spcPts val="600"/>
              </a:spcBef>
              <a:buSzPct val="100000"/>
              <a:buChar char="•"/>
              <a:defRPr sz="2300">
                <a:latin typeface="Cambria"/>
                <a:ea typeface="Cambria"/>
                <a:cs typeface="Cambria"/>
                <a:sym typeface="Cambria"/>
              </a:defRPr>
            </a:pPr>
            <a:r>
              <a:t> En este pasaje bíblico vemos el tema de la restauración desde varias perspectivas. En primer lugar, este pasaje nos lleva a reconocer que Dios es nuestro Padre y restaurador. Solamente Dios puede sanar y renovar nuestra vida.</a:t>
            </a:r>
          </a:p>
          <a:p>
            <a:pPr defTabSz="443991">
              <a:lnSpc>
                <a:spcPct val="120000"/>
              </a:lnSpc>
              <a:spcBef>
                <a:spcPts val="600"/>
              </a:spcBef>
              <a:defRPr sz="2300">
                <a:latin typeface="Cambria"/>
                <a:ea typeface="Cambria"/>
                <a:cs typeface="Cambria"/>
                <a:sym typeface="Cambria"/>
              </a:defRPr>
            </a:pPr>
          </a:p>
          <a:p>
            <a:pPr defTabSz="443991">
              <a:lnSpc>
                <a:spcPct val="120000"/>
              </a:lnSpc>
              <a:spcBef>
                <a:spcPts val="600"/>
              </a:spcBef>
              <a:buSzPct val="100000"/>
              <a:buChar char="•"/>
              <a:defRPr sz="2300">
                <a:latin typeface="Cambria"/>
                <a:ea typeface="Cambria"/>
                <a:cs typeface="Cambria"/>
                <a:sym typeface="Cambria"/>
              </a:defRPr>
            </a:pPr>
            <a:r>
              <a:t> En segundo lugar, esta lección nos presenta el tema de la restauración cuando nos enseña a reconocer la importancia de identificar nuestro pecado y arrepentirnos. Decidir dejar a un lado lo que nos ata y tomar acción para que nuestra realidad sea transformada en las manos del Gran Alfarero.</a:t>
            </a:r>
          </a:p>
        </p:txBody>
      </p:sp>
      <p:pic>
        <p:nvPicPr>
          <p:cNvPr id="18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7" name="Picture 7" descr="Picture 7"/>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itle 1"/>
          <p:cNvSpPr txBox="1"/>
          <p:nvPr>
            <p:ph type="title"/>
          </p:nvPr>
        </p:nvSpPr>
        <p:spPr>
          <a:xfrm>
            <a:off x="2433638" y="1020762"/>
            <a:ext cx="3078163" cy="585788"/>
          </a:xfrm>
          <a:prstGeom prst="rect">
            <a:avLst/>
          </a:prstGeom>
        </p:spPr>
        <p:txBody>
          <a:bodyPr/>
          <a:lstStyle>
            <a:lvl1pPr defTabSz="758951">
              <a:defRPr sz="3237">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90" name="Straight Connector 5"/>
          <p:cNvSpPr/>
          <p:nvPr/>
        </p:nvSpPr>
        <p:spPr>
          <a:xfrm>
            <a:off x="2505075" y="1606550"/>
            <a:ext cx="6346825" cy="0"/>
          </a:xfrm>
          <a:prstGeom prst="line">
            <a:avLst/>
          </a:prstGeom>
          <a:ln w="25400">
            <a:solidFill>
              <a:srgbClr val="0070C0"/>
            </a:solidFill>
            <a:miter/>
          </a:ln>
        </p:spPr>
        <p:txBody>
          <a:bodyPr lIns="45719" rIns="45719"/>
          <a:lstStyle/>
          <a:p>
            <a:pPr/>
          </a:p>
        </p:txBody>
      </p:sp>
      <p:sp>
        <p:nvSpPr>
          <p:cNvPr id="191"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77998" y="2511901"/>
            <a:ext cx="9645871" cy="3197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3991">
              <a:lnSpc>
                <a:spcPct val="120000"/>
              </a:lnSpc>
              <a:buSzPct val="100000"/>
              <a:buChar char="•"/>
              <a:defRPr sz="2000">
                <a:latin typeface="Cambria"/>
                <a:ea typeface="Cambria"/>
                <a:cs typeface="Cambria"/>
                <a:sym typeface="Cambria"/>
              </a:defRPr>
            </a:pPr>
            <a:r>
              <a:t> En tercer lugar, nos lleva a reflexionar sobre la manera en que recibimos, reconocemos y aceptamos a las personas que Dios está restaurando. A veces como cristianos o como líderes en la iglesia caemos en una rutina y olvidamos de dónde Dios nos sacó. Olvidamos lo que Dios ha hecho en nuestra vida, cómo nos rescató, sanó y restauró. A veces olvidamos que la restauración es un proceso entre el ser humano y Dios.</a:t>
            </a:r>
          </a:p>
          <a:p>
            <a:pPr defTabSz="443991">
              <a:lnSpc>
                <a:spcPct val="120000"/>
              </a:lnSpc>
              <a:defRPr sz="2000">
                <a:latin typeface="Cambria"/>
                <a:ea typeface="Cambria"/>
                <a:cs typeface="Cambria"/>
                <a:sym typeface="Cambria"/>
              </a:defRPr>
            </a:pPr>
          </a:p>
          <a:p>
            <a:pPr defTabSz="443991">
              <a:lnSpc>
                <a:spcPct val="120000"/>
              </a:lnSpc>
              <a:buSzPct val="100000"/>
              <a:buChar char="•"/>
              <a:defRPr sz="2000">
                <a:latin typeface="Cambria"/>
                <a:ea typeface="Cambria"/>
                <a:cs typeface="Cambria"/>
                <a:sym typeface="Cambria"/>
              </a:defRPr>
            </a:pPr>
            <a:r>
              <a:t> Finalmente, esta lección nos lleva a reflexionar sobre el peligro que conlleva la poca o ninguna introspección y no entender que necesitamos ser restaurados por Dios. Es importante reconocer esta necesidad de ser restaurados.</a:t>
            </a:r>
          </a:p>
        </p:txBody>
      </p:sp>
      <p:pic>
        <p:nvPicPr>
          <p:cNvPr id="192"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3" name="Picture 7" descr="Picture 7"/>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1"/>
          <p:cNvSpPr txBox="1"/>
          <p:nvPr>
            <p:ph type="title"/>
          </p:nvPr>
        </p:nvSpPr>
        <p:spPr>
          <a:xfrm>
            <a:off x="2259013" y="981075"/>
            <a:ext cx="3078163" cy="585788"/>
          </a:xfrm>
          <a:prstGeom prst="rect">
            <a:avLst/>
          </a:prstGeom>
        </p:spPr>
        <p:txBody>
          <a:bodyPr/>
          <a:lstStyle>
            <a:lvl1pPr defTabSz="758951">
              <a:defRPr sz="3237">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96" name="Straight Connector 5"/>
          <p:cNvSpPr/>
          <p:nvPr/>
        </p:nvSpPr>
        <p:spPr>
          <a:xfrm>
            <a:off x="2330450" y="1566862"/>
            <a:ext cx="6346825" cy="1"/>
          </a:xfrm>
          <a:prstGeom prst="line">
            <a:avLst/>
          </a:prstGeom>
          <a:ln w="25400">
            <a:solidFill>
              <a:schemeClr val="accent4"/>
            </a:solidFill>
            <a:miter/>
          </a:ln>
        </p:spPr>
        <p:txBody>
          <a:bodyPr lIns="45719" rIns="45719"/>
          <a:lstStyle/>
          <a:p>
            <a:pPr/>
          </a:p>
        </p:txBody>
      </p:sp>
      <p:sp>
        <p:nvSpPr>
          <p:cNvPr id="197"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150138"/>
            <a:ext cx="9236076"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100">
                <a:latin typeface="Cambria"/>
                <a:ea typeface="Cambria"/>
                <a:cs typeface="Cambria"/>
                <a:sym typeface="Cambria"/>
              </a:defRPr>
            </a:lvl1pPr>
          </a:lstStyle>
          <a:p>
            <a:pPr/>
            <a:r>
              <a:t>Amado Padre celestial. Qué bueno es saber que eres nuestro Padre amoroso. Te damos gracias por lo que has hecho con nosotros y nosotras. Gracias por habernos rescatado y restaurado. ¿Dónde estaríamos si no fuera por tu amor y por tu gracia? Ayúdanos a identificar esas áreas en nuestra vida que aún necesitan ser transformadas y restauradas por tu amor. Queremos permitir que hagas tu obra en nosotros y cumplas tu propósito. Ayúdanos a estar reconciliados con nuestros hermanos y hermanas, y a regocijarnos cuando otros se reconcilian contigo. No queremos ser piedra de tropiezo, sino facilitadores para que se cumpla tu voluntad en nuestra vida, familia y en la de aquellos que nos rodean. Todo esto lo pedimos con gratitud en nuestros corazones, con acción de gracias. En el nombre de Jesús. Amén.</a:t>
            </a:r>
          </a:p>
        </p:txBody>
      </p:sp>
      <p:pic>
        <p:nvPicPr>
          <p:cNvPr id="198"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99"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5" y="1069975"/>
            <a:ext cx="3078164" cy="585788"/>
          </a:xfrm>
          <a:prstGeom prst="rect">
            <a:avLst/>
          </a:prstGeom>
        </p:spPr>
        <p:txBody>
          <a:bodyPr/>
          <a:lstStyle>
            <a:lvl1pPr defTabSz="758951">
              <a:defRPr sz="3237">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256669" y="2064632"/>
            <a:ext cx="9432599" cy="5367096"/>
          </a:xfrm>
          <a:prstGeom prst="rect">
            <a:avLst/>
          </a:prstGeom>
        </p:spPr>
        <p:txBody>
          <a:bodyPr/>
          <a:lstStyle/>
          <a:p>
            <a:pPr defTabSz="584200">
              <a:lnSpc>
                <a:spcPct val="100000"/>
              </a:lnSpc>
              <a:spcBef>
                <a:spcPts val="600"/>
              </a:spcBef>
              <a:buSzPct val="145000"/>
              <a:defRPr sz="2500">
                <a:latin typeface="Cambria"/>
                <a:ea typeface="Cambria"/>
                <a:cs typeface="Cambria"/>
                <a:sym typeface="Cambria"/>
              </a:defRPr>
            </a:pPr>
            <a:r>
              <a:t> Ilustrar mediante la parábola del hijo pródigo como una enemistad o resentimiento hacia nuestro hermano y prójimo nos puede distanciar del padre.</a:t>
            </a:r>
          </a:p>
          <a:p>
            <a:pPr defTabSz="584200">
              <a:lnSpc>
                <a:spcPct val="100000"/>
              </a:lnSpc>
              <a:spcBef>
                <a:spcPts val="600"/>
              </a:spcBef>
              <a:buSzPct val="145000"/>
              <a:defRPr sz="2500">
                <a:latin typeface="Cambria"/>
                <a:ea typeface="Cambria"/>
                <a:cs typeface="Cambria"/>
                <a:sym typeface="Cambria"/>
              </a:defRPr>
            </a:pPr>
            <a:r>
              <a:t> Presentar a Dios como el gran restaurador y padre amoroso que nos recibe, muestra misericordia y nos otorga nuevas oportunidades de vida.</a:t>
            </a:r>
          </a:p>
          <a:p>
            <a:pPr defTabSz="584200">
              <a:lnSpc>
                <a:spcPct val="100000"/>
              </a:lnSpc>
              <a:spcBef>
                <a:spcPts val="600"/>
              </a:spcBef>
              <a:buSzPct val="145000"/>
              <a:defRPr sz="2500">
                <a:latin typeface="Cambria"/>
                <a:ea typeface="Cambria"/>
                <a:cs typeface="Cambria"/>
                <a:sym typeface="Cambria"/>
              </a:defRPr>
            </a:pPr>
            <a:r>
              <a:t> Analizar cómo recibimos a las personas que Dios ha restaurado y cu.n dispuestos estamos a regocijarnos, acompañarlos y discipularlos como hermanos y hermanas en la fe.</a:t>
            </a:r>
          </a:p>
          <a:p>
            <a:pPr defTabSz="584200">
              <a:lnSpc>
                <a:spcPct val="100000"/>
              </a:lnSpc>
              <a:spcBef>
                <a:spcPts val="600"/>
              </a:spcBef>
              <a:buSzPct val="145000"/>
              <a:defRPr sz="2500">
                <a:latin typeface="Cambria"/>
                <a:ea typeface="Cambria"/>
                <a:cs typeface="Cambria"/>
                <a:sym typeface="Cambria"/>
              </a:defRPr>
            </a:pPr>
            <a:r>
              <a:t> Reconocer nuestra necesidad de ser restaurados y renovados por Dios, nuestro Padre celestial.</a:t>
            </a:r>
          </a:p>
        </p:txBody>
      </p:sp>
      <p:sp>
        <p:nvSpPr>
          <p:cNvPr id="103" name="Straight Connector 5"/>
          <p:cNvSpPr/>
          <p:nvPr/>
        </p:nvSpPr>
        <p:spPr>
          <a:xfrm flipV="1">
            <a:off x="2124074" y="1562100"/>
            <a:ext cx="7697790" cy="93664"/>
          </a:xfrm>
          <a:prstGeom prst="line">
            <a:avLst/>
          </a:prstGeom>
          <a:ln w="25400">
            <a:solidFill>
              <a:srgbClr val="7030A0"/>
            </a:solidFill>
            <a:miter/>
          </a:ln>
        </p:spPr>
        <p:txBody>
          <a:bodyPr lIns="45719" rIns="45719"/>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227263" y="1001712"/>
            <a:ext cx="3999367" cy="585788"/>
          </a:xfrm>
          <a:prstGeom prst="rect">
            <a:avLst/>
          </a:prstGeom>
        </p:spPr>
        <p:txBody>
          <a:bodyPr/>
          <a:lstStyle>
            <a:lvl1pPr defTabSz="758951">
              <a:defRPr sz="3237">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08" name="Content Placeholder 2"/>
          <p:cNvSpPr txBox="1"/>
          <p:nvPr>
            <p:ph type="body" idx="1"/>
          </p:nvPr>
        </p:nvSpPr>
        <p:spPr>
          <a:xfrm>
            <a:off x="1798863" y="2049513"/>
            <a:ext cx="9312552" cy="4893648"/>
          </a:xfrm>
          <a:prstGeom prst="rect">
            <a:avLst/>
          </a:prstGeom>
        </p:spPr>
        <p:txBody>
          <a:bodyPr/>
          <a:lstStyle/>
          <a:p>
            <a:pPr marL="0" indent="0" defTabSz="584200">
              <a:lnSpc>
                <a:spcPct val="100000"/>
              </a:lnSpc>
              <a:spcBef>
                <a:spcPts val="600"/>
              </a:spcBef>
              <a:buSzTx/>
              <a:buNone/>
              <a:defRPr sz="2400">
                <a:solidFill>
                  <a:srgbClr val="3B3838"/>
                </a:solidFill>
                <a:latin typeface="Cambria"/>
                <a:ea typeface="Cambria"/>
                <a:cs typeface="Cambria"/>
                <a:sym typeface="Cambria"/>
              </a:defRPr>
            </a:pPr>
            <a:r>
              <a:rPr b="1"/>
              <a:t>«ARREPENTIMIENTO»: </a:t>
            </a:r>
            <a:r>
              <a:t>Cambio de mentalidad, no solamente sobre planes individuales o intenciones particulares, sino que se refiere a un cambio completo en la persona que abandona su camino pecaminoso para rendirse a Dios.</a:t>
            </a:r>
          </a:p>
          <a:p>
            <a:pPr marL="0" indent="0" defTabSz="584200">
              <a:lnSpc>
                <a:spcPct val="100000"/>
              </a:lnSpc>
              <a:spcBef>
                <a:spcPts val="600"/>
              </a:spcBef>
              <a:buSzTx/>
              <a:buNone/>
              <a:defRPr sz="2400">
                <a:solidFill>
                  <a:srgbClr val="3B3838"/>
                </a:solidFill>
                <a:latin typeface="Cambria"/>
                <a:ea typeface="Cambria"/>
                <a:cs typeface="Cambria"/>
                <a:sym typeface="Cambria"/>
              </a:defRPr>
            </a:pPr>
          </a:p>
          <a:p>
            <a:pPr marL="0" indent="0" defTabSz="584200">
              <a:lnSpc>
                <a:spcPct val="100000"/>
              </a:lnSpc>
              <a:spcBef>
                <a:spcPts val="600"/>
              </a:spcBef>
              <a:buSzTx/>
              <a:buNone/>
              <a:defRPr sz="2400">
                <a:solidFill>
                  <a:srgbClr val="3B3838"/>
                </a:solidFill>
                <a:latin typeface="Cambria"/>
                <a:ea typeface="Cambria"/>
                <a:cs typeface="Cambria"/>
                <a:sym typeface="Cambria"/>
              </a:defRPr>
            </a:pPr>
            <a:r>
              <a:rPr b="1"/>
              <a:t>«VOLVER EN SÍ»: </a:t>
            </a:r>
            <a:r>
              <a:t>Expresión que se utiliza para describir la reacción del hijo menor al reconocer dónde estaba, de dónde venía y qué debía hacer para enmendar sus errores. Denota un proceso de introspección y autoevaluación. El hijo menor se estaba viendo a s. mismo como los demás lo veían. &lt;Volver en sí&gt; implica un reconocimiento de que se necesita un cambio, una acción y una decisión para transformar el panorama desesperanzador en esperanzador.</a:t>
            </a:r>
            <a:br/>
          </a:p>
        </p:txBody>
      </p:sp>
      <p:sp>
        <p:nvSpPr>
          <p:cNvPr id="109" name="Straight Connector 5"/>
          <p:cNvSpPr/>
          <p:nvPr/>
        </p:nvSpPr>
        <p:spPr>
          <a:xfrm>
            <a:off x="2381249" y="1587500"/>
            <a:ext cx="7307265" cy="0"/>
          </a:xfrm>
          <a:prstGeom prst="line">
            <a:avLst/>
          </a:prstGeom>
          <a:ln w="25400">
            <a:solidFill>
              <a:srgbClr val="D62212"/>
            </a:solidFill>
            <a:miter/>
          </a:ln>
        </p:spPr>
        <p:txBody>
          <a:bodyPr lIns="45719" rIns="45719"/>
          <a:lstStyle/>
          <a:p>
            <a:pPr/>
          </a:p>
        </p:txBody>
      </p:sp>
      <p:pic>
        <p:nvPicPr>
          <p:cNvPr id="110"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1"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316162"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Lucas 15.13-14</a:t>
            </a:r>
          </a:p>
        </p:txBody>
      </p:sp>
      <p:sp>
        <p:nvSpPr>
          <p:cNvPr id="114"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15" name="RVR…"/>
          <p:cNvSpPr txBox="1"/>
          <p:nvPr/>
        </p:nvSpPr>
        <p:spPr>
          <a:xfrm>
            <a:off x="1720850" y="2005619"/>
            <a:ext cx="4300538"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100">
                <a:latin typeface="Cambria"/>
                <a:ea typeface="Cambria"/>
                <a:cs typeface="Cambria"/>
                <a:sym typeface="Cambria"/>
              </a:defRPr>
            </a:pPr>
            <a:r>
              <a:t>RVR</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13 No muchos días después, juntándolo todo, el hijo menor se fue lejos a una provincia apartada, y allí desperdició sus bienes viviendo perdidamente.</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14 Cuando todo lo hubo malgastado, vino una gran hambre en aquella provincia y comenzó él a pasar necesidad.</a:t>
            </a:r>
          </a:p>
        </p:txBody>
      </p:sp>
      <p:sp>
        <p:nvSpPr>
          <p:cNvPr id="116" name="VP…"/>
          <p:cNvSpPr txBox="1"/>
          <p:nvPr/>
        </p:nvSpPr>
        <p:spPr>
          <a:xfrm>
            <a:off x="6395740" y="2018319"/>
            <a:ext cx="5023440" cy="419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13 Pocos días después el hijo menor vendió su parte de la propiedad, y con ese dinero se fue lejos, a otro país, donde todo lo derrochó llevando una vida desenfrenada.</a:t>
            </a:r>
          </a:p>
          <a:p>
            <a:pPr defTabSz="368045">
              <a:spcBef>
                <a:spcPts val="600"/>
              </a:spcBef>
              <a:defRPr sz="2100">
                <a:latin typeface="Cambria"/>
                <a:ea typeface="Cambria"/>
                <a:cs typeface="Cambria"/>
                <a:sym typeface="Cambria"/>
              </a:defRPr>
            </a:pPr>
          </a:p>
          <a:p>
            <a:pPr defTabSz="368045">
              <a:spcBef>
                <a:spcPts val="600"/>
              </a:spcBef>
              <a:defRPr sz="2100">
                <a:latin typeface="Cambria"/>
                <a:ea typeface="Cambria"/>
                <a:cs typeface="Cambria"/>
                <a:sym typeface="Cambria"/>
              </a:defRPr>
            </a:pPr>
            <a:r>
              <a:t>14 Pero cuando ya se lo había gastado todo, hubo una gran escasez de comida en aquel país, y él comenzó a pasar hambre.</a:t>
            </a:r>
            <a:br/>
          </a:p>
        </p:txBody>
      </p:sp>
      <p:pic>
        <p:nvPicPr>
          <p:cNvPr id="11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18"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Title 1"/>
          <p:cNvSpPr txBox="1"/>
          <p:nvPr>
            <p:ph type="title"/>
          </p:nvPr>
        </p:nvSpPr>
        <p:spPr>
          <a:xfrm>
            <a:off x="2303461" y="990600"/>
            <a:ext cx="9366024"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Lucas 15.15-16</a:t>
            </a:r>
          </a:p>
        </p:txBody>
      </p:sp>
      <p:sp>
        <p:nvSpPr>
          <p:cNvPr id="121"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22" name="RVR…"/>
          <p:cNvSpPr txBox="1"/>
          <p:nvPr/>
        </p:nvSpPr>
        <p:spPr>
          <a:xfrm>
            <a:off x="1593850" y="2653973"/>
            <a:ext cx="4300538" cy="360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a:latin typeface="Cambria"/>
                <a:ea typeface="Cambria"/>
                <a:cs typeface="Cambria"/>
                <a:sym typeface="Cambria"/>
              </a:defRPr>
            </a:pPr>
            <a:r>
              <a:t>RVR</a:t>
            </a:r>
          </a:p>
          <a:p>
            <a:pPr defTabSz="368045">
              <a:lnSpc>
                <a:spcPct val="110000"/>
              </a:lnSpc>
              <a:spcBef>
                <a:spcPts val="600"/>
              </a:spcBef>
              <a:defRPr>
                <a:latin typeface="Cambria"/>
                <a:ea typeface="Cambria"/>
                <a:cs typeface="Cambria"/>
                <a:sym typeface="Cambria"/>
              </a:defRPr>
            </a:pPr>
          </a:p>
          <a:p>
            <a:pPr defTabSz="368045">
              <a:lnSpc>
                <a:spcPct val="110000"/>
              </a:lnSpc>
              <a:spcBef>
                <a:spcPts val="600"/>
              </a:spcBef>
              <a:defRPr>
                <a:latin typeface="Cambria"/>
                <a:ea typeface="Cambria"/>
                <a:cs typeface="Cambria"/>
                <a:sym typeface="Cambria"/>
              </a:defRPr>
            </a:pPr>
            <a:r>
              <a:t>15 Entonces fue y se arrimó a uno de los ciudadanos de aquella tierra, el cual lo envió a su hacienda para que apacentara cerdos.</a:t>
            </a:r>
          </a:p>
          <a:p>
            <a:pPr defTabSz="368045">
              <a:lnSpc>
                <a:spcPct val="110000"/>
              </a:lnSpc>
              <a:spcBef>
                <a:spcPts val="600"/>
              </a:spcBef>
              <a:defRPr>
                <a:latin typeface="Cambria"/>
                <a:ea typeface="Cambria"/>
                <a:cs typeface="Cambria"/>
                <a:sym typeface="Cambria"/>
              </a:defRPr>
            </a:pPr>
          </a:p>
          <a:p>
            <a:pPr defTabSz="368045">
              <a:lnSpc>
                <a:spcPct val="110000"/>
              </a:lnSpc>
              <a:spcBef>
                <a:spcPts val="600"/>
              </a:spcBef>
              <a:defRPr>
                <a:latin typeface="Cambria"/>
                <a:ea typeface="Cambria"/>
                <a:cs typeface="Cambria"/>
                <a:sym typeface="Cambria"/>
              </a:defRPr>
            </a:pPr>
            <a:r>
              <a:t>16 Deseaba llenar su vientre de las algarrobas que comían los cerdos, pero nadie le daba.</a:t>
            </a:r>
            <a:br/>
          </a:p>
        </p:txBody>
      </p:sp>
      <p:sp>
        <p:nvSpPr>
          <p:cNvPr id="123" name="VP…"/>
          <p:cNvSpPr txBox="1"/>
          <p:nvPr/>
        </p:nvSpPr>
        <p:spPr>
          <a:xfrm>
            <a:off x="6241324" y="2643182"/>
            <a:ext cx="4976144" cy="2433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a:latin typeface="Cambria"/>
                <a:ea typeface="Cambria"/>
                <a:cs typeface="Cambria"/>
                <a:sym typeface="Cambria"/>
              </a:defRPr>
            </a:pPr>
            <a:r>
              <a:t>VP</a:t>
            </a:r>
          </a:p>
          <a:p>
            <a:pPr defTabSz="368045">
              <a:lnSpc>
                <a:spcPct val="110000"/>
              </a:lnSpc>
              <a:spcBef>
                <a:spcPts val="600"/>
              </a:spcBef>
              <a:defRPr>
                <a:latin typeface="Cambria"/>
                <a:ea typeface="Cambria"/>
                <a:cs typeface="Cambria"/>
                <a:sym typeface="Cambria"/>
              </a:defRPr>
            </a:pPr>
          </a:p>
          <a:p>
            <a:pPr defTabSz="368045">
              <a:lnSpc>
                <a:spcPct val="110000"/>
              </a:lnSpc>
              <a:spcBef>
                <a:spcPts val="600"/>
              </a:spcBef>
              <a:defRPr>
                <a:latin typeface="Cambria"/>
                <a:ea typeface="Cambria"/>
                <a:cs typeface="Cambria"/>
                <a:sym typeface="Cambria"/>
              </a:defRPr>
            </a:pPr>
            <a:r>
              <a:t>15 Fue a pedir trabajo a un hombre del lugar, que lo mandó a sus campos a cuidar cerdos.</a:t>
            </a:r>
          </a:p>
          <a:p>
            <a:pPr defTabSz="368045">
              <a:lnSpc>
                <a:spcPct val="110000"/>
              </a:lnSpc>
              <a:spcBef>
                <a:spcPts val="600"/>
              </a:spcBef>
              <a:defRPr>
                <a:latin typeface="Cambria"/>
                <a:ea typeface="Cambria"/>
                <a:cs typeface="Cambria"/>
                <a:sym typeface="Cambria"/>
              </a:defRPr>
            </a:pPr>
          </a:p>
          <a:p>
            <a:pPr defTabSz="368045">
              <a:lnSpc>
                <a:spcPct val="110000"/>
              </a:lnSpc>
              <a:spcBef>
                <a:spcPts val="600"/>
              </a:spcBef>
              <a:defRPr>
                <a:latin typeface="Cambria"/>
                <a:ea typeface="Cambria"/>
                <a:cs typeface="Cambria"/>
                <a:sym typeface="Cambria"/>
              </a:defRPr>
            </a:pPr>
            <a:r>
              <a:t>16 Y tenía ganas de llenarse con las algarrobas que comían los cerdos, pero nadie se las daba.</a:t>
            </a:r>
          </a:p>
        </p:txBody>
      </p:sp>
      <p:pic>
        <p:nvPicPr>
          <p:cNvPr id="12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25" name="Picture 6" descr="Picture 6"/>
          <p:cNvPicPr>
            <a:picLocks noChangeAspect="1"/>
          </p:cNvPicPr>
          <p:nvPr/>
        </p:nvPicPr>
        <p:blipFill>
          <a:blip r:embed="rId3">
            <a:extLst/>
          </a:blip>
          <a:stretch>
            <a:fillRect/>
          </a:stretch>
        </p:blipFill>
        <p:spPr>
          <a:xfrm>
            <a:off x="10354718" y="6143297"/>
            <a:ext cx="1697038" cy="604839"/>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itle 1"/>
          <p:cNvSpPr txBox="1"/>
          <p:nvPr>
            <p:ph type="title"/>
          </p:nvPr>
        </p:nvSpPr>
        <p:spPr>
          <a:xfrm>
            <a:off x="2303462"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Lucas 15.17-18</a:t>
            </a:r>
          </a:p>
        </p:txBody>
      </p:sp>
      <p:sp>
        <p:nvSpPr>
          <p:cNvPr id="128"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29" name="RVR…"/>
          <p:cNvSpPr txBox="1"/>
          <p:nvPr/>
        </p:nvSpPr>
        <p:spPr>
          <a:xfrm>
            <a:off x="1746250" y="2169479"/>
            <a:ext cx="4300538"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endParaRPr sz="2300"/>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17 Volviendo en sí, dijo: “¡Cuántos</a:t>
            </a:r>
          </a:p>
          <a:p>
            <a:pPr defTabSz="368045">
              <a:lnSpc>
                <a:spcPct val="120000"/>
              </a:lnSpc>
              <a:defRPr sz="2000">
                <a:latin typeface="Cambria"/>
                <a:ea typeface="Cambria"/>
                <a:cs typeface="Cambria"/>
                <a:sym typeface="Cambria"/>
              </a:defRPr>
            </a:pPr>
            <a:r>
              <a:t>jornaleros en casa de mi padre tienen</a:t>
            </a:r>
          </a:p>
          <a:p>
            <a:pPr defTabSz="368045">
              <a:lnSpc>
                <a:spcPct val="120000"/>
              </a:lnSpc>
              <a:defRPr sz="2000">
                <a:latin typeface="Cambria"/>
                <a:ea typeface="Cambria"/>
                <a:cs typeface="Cambria"/>
                <a:sym typeface="Cambria"/>
              </a:defRPr>
            </a:pPr>
            <a:r>
              <a:t>abundancia de pan, y yo aquí</a:t>
            </a:r>
          </a:p>
          <a:p>
            <a:pPr defTabSz="368045">
              <a:lnSpc>
                <a:spcPct val="120000"/>
              </a:lnSpc>
              <a:defRPr sz="2000">
                <a:latin typeface="Cambria"/>
                <a:ea typeface="Cambria"/>
                <a:cs typeface="Cambria"/>
                <a:sym typeface="Cambria"/>
              </a:defRPr>
            </a:pPr>
            <a:r>
              <a:t>perezco de hambre!</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18 Me levantaré e iré a mi padre, y</a:t>
            </a:r>
          </a:p>
          <a:p>
            <a:pPr defTabSz="368045">
              <a:lnSpc>
                <a:spcPct val="120000"/>
              </a:lnSpc>
              <a:defRPr sz="2000">
                <a:latin typeface="Cambria"/>
                <a:ea typeface="Cambria"/>
                <a:cs typeface="Cambria"/>
                <a:sym typeface="Cambria"/>
              </a:defRPr>
            </a:pPr>
            <a:r>
              <a:t>le diré: ‘Padre, he pecado contra el</a:t>
            </a:r>
          </a:p>
          <a:p>
            <a:pPr defTabSz="368045">
              <a:lnSpc>
                <a:spcPct val="120000"/>
              </a:lnSpc>
              <a:defRPr sz="2000">
                <a:latin typeface="Cambria"/>
                <a:ea typeface="Cambria"/>
                <a:cs typeface="Cambria"/>
                <a:sym typeface="Cambria"/>
              </a:defRPr>
            </a:pPr>
            <a:r>
              <a:t>cielo y contra ti.</a:t>
            </a:r>
          </a:p>
        </p:txBody>
      </p:sp>
      <p:sp>
        <p:nvSpPr>
          <p:cNvPr id="130" name="VP…"/>
          <p:cNvSpPr txBox="1"/>
          <p:nvPr/>
        </p:nvSpPr>
        <p:spPr>
          <a:xfrm>
            <a:off x="6438584" y="2062003"/>
            <a:ext cx="4602862" cy="35483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17 Al fin se puso a pensar: “¡Cuántos trabajadores en la casa de mi padre tienen comida de sobra, mientras yo aquí me muero de hambre!</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18 Regresaré a casa de mi padre, y le diré: Padre mío, he pecado contra Dios y contra ti;</a:t>
            </a:r>
          </a:p>
        </p:txBody>
      </p:sp>
      <p:pic>
        <p:nvPicPr>
          <p:cNvPr id="13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2"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Title 1"/>
          <p:cNvSpPr txBox="1"/>
          <p:nvPr>
            <p:ph type="title"/>
          </p:nvPr>
        </p:nvSpPr>
        <p:spPr>
          <a:xfrm>
            <a:off x="2303462"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Lucas 15.19-20</a:t>
            </a:r>
          </a:p>
        </p:txBody>
      </p:sp>
      <p:sp>
        <p:nvSpPr>
          <p:cNvPr id="135"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36" name="RVR…"/>
          <p:cNvSpPr txBox="1"/>
          <p:nvPr/>
        </p:nvSpPr>
        <p:spPr>
          <a:xfrm>
            <a:off x="1718477" y="2313600"/>
            <a:ext cx="4300539"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endParaRPr sz="2300"/>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19 Ya no soy digno de ser llamado tu hijo; hazme como a uno de tus jornaleros.’”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20 Entonces se levantó y fue a su padre. Cuando a.n estaba lejos, lo vio su padre y fue movido a misericordia, y corrió y se echó sobre su cuello y lo besó.</a:t>
            </a:r>
          </a:p>
        </p:txBody>
      </p:sp>
      <p:sp>
        <p:nvSpPr>
          <p:cNvPr id="137" name="VP…"/>
          <p:cNvSpPr txBox="1"/>
          <p:nvPr/>
        </p:nvSpPr>
        <p:spPr>
          <a:xfrm>
            <a:off x="6424698" y="2252796"/>
            <a:ext cx="4602862"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19 ya no merezco llamarme tu hijo; trátame como a uno de tus trabajadores.”</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20 Así que se puso en camino y regresó a la casa de su padre. Cuando todavía estaba lejos, su padre lo vio y sintió compasión de él. Corrió a su encuentro, y lo recibió con abrazos y besos.</a:t>
            </a:r>
          </a:p>
        </p:txBody>
      </p:sp>
      <p:pic>
        <p:nvPicPr>
          <p:cNvPr id="138"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9"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itle 1"/>
          <p:cNvSpPr txBox="1"/>
          <p:nvPr>
            <p:ph type="title"/>
          </p:nvPr>
        </p:nvSpPr>
        <p:spPr>
          <a:xfrm>
            <a:off x="2303462"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Lucas 15.21-22</a:t>
            </a:r>
          </a:p>
        </p:txBody>
      </p:sp>
      <p:sp>
        <p:nvSpPr>
          <p:cNvPr id="142"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43" name="RVR…"/>
          <p:cNvSpPr txBox="1"/>
          <p:nvPr/>
        </p:nvSpPr>
        <p:spPr>
          <a:xfrm>
            <a:off x="1746250" y="2169479"/>
            <a:ext cx="4300538"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endParaRPr sz="2300"/>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21 El hijo le dijo: “Padre, he pecado contra el cielo y contra ti, y ya no soy digno de ser llamado tu hijo.”</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22 Pero el padre dijo a sus siervos: “Sacad el mejor vestido y vestidle; y poned un anillo en su dedo y calzado en sus pies.</a:t>
            </a:r>
          </a:p>
        </p:txBody>
      </p:sp>
      <p:sp>
        <p:nvSpPr>
          <p:cNvPr id="144" name="VP…"/>
          <p:cNvSpPr txBox="1"/>
          <p:nvPr/>
        </p:nvSpPr>
        <p:spPr>
          <a:xfrm>
            <a:off x="6438584" y="2169479"/>
            <a:ext cx="4602862"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21 El hijo le dijo: “Padre m.o, he pecado contra Dios y contra ti; ya no merezco llamarme tu hijo.”</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22 Pero el padre orden. a sus criados: “Saquen pronto la mejor ropa y vístanlo; pónganle también un anillo en el dedo y sandalias en los pies.</a:t>
            </a:r>
          </a:p>
        </p:txBody>
      </p:sp>
      <p:pic>
        <p:nvPicPr>
          <p:cNvPr id="145"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6"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Title 1"/>
          <p:cNvSpPr txBox="1"/>
          <p:nvPr>
            <p:ph type="title"/>
          </p:nvPr>
        </p:nvSpPr>
        <p:spPr>
          <a:xfrm>
            <a:off x="2317348"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Lucas 15.23-24</a:t>
            </a:r>
          </a:p>
        </p:txBody>
      </p:sp>
      <p:sp>
        <p:nvSpPr>
          <p:cNvPr id="149" name="Straight Connector 5"/>
          <p:cNvSpPr/>
          <p:nvPr/>
        </p:nvSpPr>
        <p:spPr>
          <a:xfrm>
            <a:off x="2374900" y="1576387"/>
            <a:ext cx="6346825" cy="1"/>
          </a:xfrm>
          <a:prstGeom prst="line">
            <a:avLst/>
          </a:prstGeom>
          <a:ln w="25400">
            <a:solidFill>
              <a:srgbClr val="7B3408"/>
            </a:solidFill>
            <a:miter/>
          </a:ln>
        </p:spPr>
        <p:txBody>
          <a:bodyPr lIns="45719" rIns="45719"/>
          <a:lstStyle/>
          <a:p>
            <a:pPr/>
          </a:p>
        </p:txBody>
      </p:sp>
      <p:sp>
        <p:nvSpPr>
          <p:cNvPr id="150" name="RVR…"/>
          <p:cNvSpPr txBox="1"/>
          <p:nvPr/>
        </p:nvSpPr>
        <p:spPr>
          <a:xfrm>
            <a:off x="1746250" y="2519999"/>
            <a:ext cx="4300538" cy="2847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endParaRPr sz="2300"/>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23 Traed el becerro gordo y matadlo, y comamos y hagamos fiesta,</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24 porque éste, mi hijo, muerto era y ha revivido; se había perdido y es hallado.” Y comenzaron a regocijarse.</a:t>
            </a:r>
          </a:p>
        </p:txBody>
      </p:sp>
      <p:sp>
        <p:nvSpPr>
          <p:cNvPr id="151" name="VP…"/>
          <p:cNvSpPr txBox="1"/>
          <p:nvPr/>
        </p:nvSpPr>
        <p:spPr>
          <a:xfrm>
            <a:off x="6438584" y="2169479"/>
            <a:ext cx="4602862"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23 Traigan el becerro más gordo y mátenlo. ¡Vamos a celebrar esto con un banquete!</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24 Porque este hijo m.o estaba</a:t>
            </a:r>
          </a:p>
          <a:p>
            <a:pPr defTabSz="368045">
              <a:lnSpc>
                <a:spcPct val="120000"/>
              </a:lnSpc>
              <a:defRPr sz="2000">
                <a:latin typeface="Cambria"/>
                <a:ea typeface="Cambria"/>
                <a:cs typeface="Cambria"/>
                <a:sym typeface="Cambria"/>
              </a:defRPr>
            </a:pPr>
            <a:r>
              <a:t>muerto y ha vuelto a vivir; se había</a:t>
            </a:r>
          </a:p>
          <a:p>
            <a:pPr defTabSz="368045">
              <a:lnSpc>
                <a:spcPct val="120000"/>
              </a:lnSpc>
              <a:defRPr sz="2000">
                <a:latin typeface="Cambria"/>
                <a:ea typeface="Cambria"/>
                <a:cs typeface="Cambria"/>
                <a:sym typeface="Cambria"/>
              </a:defRPr>
            </a:pPr>
            <a:r>
              <a:t>perdido y lo hemos encontrado.”</a:t>
            </a:r>
          </a:p>
          <a:p>
            <a:pPr defTabSz="368045">
              <a:lnSpc>
                <a:spcPct val="120000"/>
              </a:lnSpc>
              <a:defRPr sz="2000">
                <a:latin typeface="Cambria"/>
                <a:ea typeface="Cambria"/>
                <a:cs typeface="Cambria"/>
                <a:sym typeface="Cambria"/>
              </a:defRPr>
            </a:pPr>
            <a:r>
              <a:t>Comenzaron la fiesta.</a:t>
            </a:r>
          </a:p>
        </p:txBody>
      </p:sp>
      <p:pic>
        <p:nvPicPr>
          <p:cNvPr id="152"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3"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