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7" r:id="rId1"/>
  </p:sldMasterIdLst>
  <p:notesMasterIdLst>
    <p:notesMasterId r:id="rId17"/>
  </p:notesMasterIdLst>
  <p:handoutMasterIdLst>
    <p:handoutMasterId r:id="rId18"/>
  </p:handoutMasterIdLst>
  <p:sldIdLst>
    <p:sldId id="256" r:id="rId2"/>
    <p:sldId id="257" r:id="rId3"/>
    <p:sldId id="259" r:id="rId4"/>
    <p:sldId id="268" r:id="rId5"/>
    <p:sldId id="260" r:id="rId6"/>
    <p:sldId id="263" r:id="rId7"/>
    <p:sldId id="264" r:id="rId8"/>
    <p:sldId id="269" r:id="rId9"/>
    <p:sldId id="270" r:id="rId10"/>
    <p:sldId id="271" r:id="rId11"/>
    <p:sldId id="272" r:id="rId12"/>
    <p:sldId id="273" r:id="rId13"/>
    <p:sldId id="261" r:id="rId14"/>
    <p:sldId id="281" r:id="rId15"/>
    <p:sldId id="262" r:id="rId1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57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11" autoAdjust="0"/>
    <p:restoredTop sz="94692" autoAdjust="0"/>
  </p:normalViewPr>
  <p:slideViewPr>
    <p:cSldViewPr snapToGrid="0" snapToObjects="1">
      <p:cViewPr varScale="1">
        <p:scale>
          <a:sx n="60" d="100"/>
          <a:sy n="60" d="100"/>
        </p:scale>
        <p:origin x="-102" y="-678"/>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9" d="100"/>
          <a:sy n="99" d="100"/>
        </p:scale>
        <p:origin x="4272" y="184"/>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E3FD992-0E97-2345-96F8-0BAE71CC81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C15AB39F-3C25-9348-A9D0-6963BCA11B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CF85344-9BC3-444F-83EF-D3D40702FE44}" type="datetimeFigureOut">
              <a:rPr lang="en-US"/>
              <a:pPr>
                <a:defRPr/>
              </a:pPr>
              <a:t>3/2/2021</a:t>
            </a:fld>
            <a:endParaRPr lang="en-US"/>
          </a:p>
        </p:txBody>
      </p:sp>
      <p:sp>
        <p:nvSpPr>
          <p:cNvPr id="4" name="Footer Placeholder 3">
            <a:extLst>
              <a:ext uri="{FF2B5EF4-FFF2-40B4-BE49-F238E27FC236}">
                <a16:creationId xmlns:a16="http://schemas.microsoft.com/office/drawing/2014/main" xmlns="" id="{66B0A51A-ABE8-284B-A7E5-DAEF57980C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xmlns="" id="{690A5CEC-AAD3-7841-A814-729F5C02973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802ED90-DF3E-46E1-85D4-E41E35BC558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18A5426C-9C72-4A42-A516-8A40F146F4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C9D5085D-52EB-1F4E-B72F-F5E87954EB9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5CA7558-94FF-4D11-BB53-150ECB168E5B}" type="datetimeFigureOut">
              <a:rPr lang="en-US"/>
              <a:pPr>
                <a:defRPr/>
              </a:pPr>
              <a:t>3/2/2021</a:t>
            </a:fld>
            <a:endParaRPr lang="en-US"/>
          </a:p>
        </p:txBody>
      </p:sp>
      <p:sp>
        <p:nvSpPr>
          <p:cNvPr id="4" name="Slide Image Placeholder 3">
            <a:extLst>
              <a:ext uri="{FF2B5EF4-FFF2-40B4-BE49-F238E27FC236}">
                <a16:creationId xmlns:a16="http://schemas.microsoft.com/office/drawing/2014/main" xmlns="" id="{EB4BF96A-691A-0345-ADF7-A6D647C860B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D2CEA24F-465A-F046-A260-DA4E4F7F785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9E714E0F-60D3-3249-B99D-BC7B70DA1A0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38A4183D-8632-054B-B348-F12557E2076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0BCE7A69-C0DC-4FFF-8276-9F8DB279B156}"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741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7411" name="Slide Number Placeholder 3"/>
          <p:cNvSpPr>
            <a:spLocks noGrp="1" noChangeArrowheads="1"/>
          </p:cNvSpPr>
          <p:nvPr>
            <p:ph type="sldNum" sz="quarter" idx="5"/>
          </p:nvPr>
        </p:nvSpPr>
        <p:spPr bwMode="auto">
          <a:noFill/>
          <a:ln>
            <a:miter lim="800000"/>
            <a:headEnd/>
            <a:tailEnd/>
          </a:ln>
        </p:spPr>
        <p:txBody>
          <a:bodyPr/>
          <a:lstStyle/>
          <a:p>
            <a:fld id="{DABA2B3B-370D-40EE-B62D-48F130D4D7DE}" type="slidenum">
              <a:rPr lang="en-US" altLang="en-US"/>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584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5843" name="Slide Number Placeholder 3"/>
          <p:cNvSpPr>
            <a:spLocks noGrp="1" noChangeArrowheads="1"/>
          </p:cNvSpPr>
          <p:nvPr>
            <p:ph type="sldNum" sz="quarter" idx="5"/>
          </p:nvPr>
        </p:nvSpPr>
        <p:spPr bwMode="auto">
          <a:noFill/>
          <a:ln>
            <a:miter lim="800000"/>
            <a:headEnd/>
            <a:tailEnd/>
          </a:ln>
        </p:spPr>
        <p:txBody>
          <a:bodyPr/>
          <a:lstStyle/>
          <a:p>
            <a:fld id="{302AD528-3A31-49D2-B70A-F5688C60770C}" type="slidenum">
              <a:rPr lang="en-US" altLang="en-US"/>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993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9939" name="Slide Number Placeholder 3"/>
          <p:cNvSpPr>
            <a:spLocks noGrp="1" noChangeArrowheads="1"/>
          </p:cNvSpPr>
          <p:nvPr>
            <p:ph type="sldNum" sz="quarter" idx="5"/>
          </p:nvPr>
        </p:nvSpPr>
        <p:spPr bwMode="auto">
          <a:noFill/>
          <a:ln>
            <a:miter lim="800000"/>
            <a:headEnd/>
            <a:tailEnd/>
          </a:ln>
        </p:spPr>
        <p:txBody>
          <a:bodyPr/>
          <a:lstStyle/>
          <a:p>
            <a:fld id="{965E5C3A-7236-4A82-B4DB-BE82D30FE578}" type="slidenum">
              <a:rPr lang="en-US" altLang="en-US"/>
              <a:pPr/>
              <a:t>15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1945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9459" name="Slide Number Placeholder 3"/>
          <p:cNvSpPr>
            <a:spLocks noGrp="1" noChangeArrowheads="1"/>
          </p:cNvSpPr>
          <p:nvPr>
            <p:ph type="sldNum" sz="quarter" idx="5"/>
          </p:nvPr>
        </p:nvSpPr>
        <p:spPr bwMode="auto">
          <a:noFill/>
          <a:ln>
            <a:miter lim="800000"/>
            <a:headEnd/>
            <a:tailEnd/>
          </a:ln>
        </p:spPr>
        <p:txBody>
          <a:bodyPr/>
          <a:lstStyle/>
          <a:p>
            <a:fld id="{0C520C67-7AB3-448B-BA9B-03FDAA1C9403}"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150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1507" name="Slide Number Placeholder 3"/>
          <p:cNvSpPr>
            <a:spLocks noGrp="1" noChangeArrowheads="1"/>
          </p:cNvSpPr>
          <p:nvPr>
            <p:ph type="sldNum" sz="quarter" idx="5"/>
          </p:nvPr>
        </p:nvSpPr>
        <p:spPr bwMode="auto">
          <a:noFill/>
          <a:ln>
            <a:miter lim="800000"/>
            <a:headEnd/>
            <a:tailEnd/>
          </a:ln>
        </p:spPr>
        <p:txBody>
          <a:bodyPr/>
          <a:lstStyle/>
          <a:p>
            <a:fld id="{5B05E1EF-01EF-4D35-9AF1-871BD1CA6553}"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3554"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3555" name="Slide Number Placeholder 3"/>
          <p:cNvSpPr>
            <a:spLocks noGrp="1" noChangeArrowheads="1"/>
          </p:cNvSpPr>
          <p:nvPr>
            <p:ph type="sldNum" sz="quarter" idx="5"/>
          </p:nvPr>
        </p:nvSpPr>
        <p:spPr bwMode="auto">
          <a:noFill/>
          <a:ln>
            <a:miter lim="800000"/>
            <a:headEnd/>
            <a:tailEnd/>
          </a:ln>
        </p:spPr>
        <p:txBody>
          <a:bodyPr/>
          <a:lstStyle/>
          <a:p>
            <a:fld id="{ED77C956-354C-4B7E-87DE-FB828B1AE669}" type="slidenum">
              <a:rPr lang="en-US" altLang="en-US"/>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5602"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5603" name="Slide Number Placeholder 3"/>
          <p:cNvSpPr>
            <a:spLocks noGrp="1" noChangeArrowheads="1"/>
          </p:cNvSpPr>
          <p:nvPr>
            <p:ph type="sldNum" sz="quarter" idx="5"/>
          </p:nvPr>
        </p:nvSpPr>
        <p:spPr bwMode="auto">
          <a:noFill/>
          <a:ln>
            <a:miter lim="800000"/>
            <a:headEnd/>
            <a:tailEnd/>
          </a:ln>
        </p:spPr>
        <p:txBody>
          <a:bodyPr/>
          <a:lstStyle/>
          <a:p>
            <a:fld id="{248F392E-ECB8-47A0-80CF-D6A0FC584828}"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7650"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7651" name="Slide Number Placeholder 3"/>
          <p:cNvSpPr>
            <a:spLocks noGrp="1" noChangeArrowheads="1"/>
          </p:cNvSpPr>
          <p:nvPr>
            <p:ph type="sldNum" sz="quarter" idx="5"/>
          </p:nvPr>
        </p:nvSpPr>
        <p:spPr bwMode="auto">
          <a:noFill/>
          <a:ln>
            <a:miter lim="800000"/>
            <a:headEnd/>
            <a:tailEnd/>
          </a:ln>
        </p:spPr>
        <p:txBody>
          <a:bodyPr/>
          <a:lstStyle/>
          <a:p>
            <a:fld id="{453BE56E-04E4-459D-A6CA-C369C053CBCE}"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969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9699" name="Slide Number Placeholder 3"/>
          <p:cNvSpPr>
            <a:spLocks noGrp="1" noChangeArrowheads="1"/>
          </p:cNvSpPr>
          <p:nvPr>
            <p:ph type="sldNum" sz="quarter" idx="5"/>
          </p:nvPr>
        </p:nvSpPr>
        <p:spPr bwMode="auto">
          <a:noFill/>
          <a:ln>
            <a:miter lim="800000"/>
            <a:headEnd/>
            <a:tailEnd/>
          </a:ln>
        </p:spPr>
        <p:txBody>
          <a:bodyPr/>
          <a:lstStyle/>
          <a:p>
            <a:fld id="{8B87BBCA-CC59-433E-8C41-AF79E310F6B4}" type="slidenum">
              <a:rPr lang="en-US" altLang="en-US"/>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31746"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1747" name="Slide Number Placeholder 3"/>
          <p:cNvSpPr>
            <a:spLocks noGrp="1" noChangeArrowheads="1"/>
          </p:cNvSpPr>
          <p:nvPr>
            <p:ph type="sldNum" sz="quarter" idx="5"/>
          </p:nvPr>
        </p:nvSpPr>
        <p:spPr bwMode="auto">
          <a:noFill/>
          <a:ln>
            <a:miter lim="800000"/>
            <a:headEnd/>
            <a:tailEnd/>
          </a:ln>
        </p:spPr>
        <p:txBody>
          <a:bodyPr/>
          <a:lstStyle/>
          <a:p>
            <a:fld id="{3BF1EE7F-DF39-42E3-A07C-0B080FAF29A8}"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C074D0EC-CE60-457F-BA15-D75300959BEB}" type="datetimeFigureOut">
              <a:rPr lang="en-US"/>
              <a:pPr>
                <a:defRPr/>
              </a:pPr>
              <a:t>3/2/2021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3E683BDC-3018-4D75-8050-E3D476A9E6A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C838DDB8-4570-46EB-96B8-A8AA3DF84E9F}" type="datetimeFigureOut">
              <a:rPr lang="en-US"/>
              <a:pPr>
                <a:defRPr/>
              </a:pPr>
              <a:t>3/2/2021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DF75800-9CA8-4EEC-A7DC-A1B39A2BE32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6846DD63-A282-40AA-AE98-2F1746EC1938}" type="datetimeFigureOut">
              <a:rPr lang="en-US"/>
              <a:pPr>
                <a:defRPr/>
              </a:pPr>
              <a:t>3/2/2021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9A34373A-E48C-4068-8286-7B14C2D2FD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A5C67EC9-2DC9-42DC-A7F3-A59A2BA81BDB}" type="datetimeFigureOut">
              <a:rPr lang="en-US"/>
              <a:pPr>
                <a:defRPr/>
              </a:pPr>
              <a:t>3/2/2021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7EEB05C1-AC89-41D7-81ED-71C4C8DFB40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21200D70-9661-41A0-8D7A-A669A6AF411B}" type="datetimeFigureOut">
              <a:rPr lang="en-US"/>
              <a:pPr>
                <a:defRPr/>
              </a:pPr>
              <a:t>3/2/2021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1E7811A2-6DC2-44AE-86C3-55C9FF5AAC0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FFE3CDA7-7D2D-41D8-B6E2-298EDDDE11DD}" type="datetimeFigureOut">
              <a:rPr lang="en-US"/>
              <a:pPr>
                <a:defRPr/>
              </a:pPr>
              <a:t>3/2/2021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39781781-B010-4849-9C44-88A4B238401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F038D7DC-F50A-4C3E-819E-95C112E7F064}" type="datetimeFigureOut">
              <a:rPr lang="en-US"/>
              <a:pPr>
                <a:defRPr/>
              </a:pPr>
              <a:t>3/2/2021</a:t>
            </a:fld>
            <a:endParaRPr lang="en-US"/>
          </a:p>
        </p:txBody>
      </p:sp>
      <p:sp>
        <p:nvSpPr>
          <p:cNvPr id="8"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048DBFEE-C250-43E9-A1FB-90EF0D3C734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4B50949B-BF7E-4CE4-90BB-9F3B349812D5}" type="datetimeFigureOut">
              <a:rPr lang="en-US"/>
              <a:pPr>
                <a:defRPr/>
              </a:pPr>
              <a:t>3/2/2021</a:t>
            </a:fld>
            <a:endParaRPr lang="en-US"/>
          </a:p>
        </p:txBody>
      </p:sp>
      <p:sp>
        <p:nvSpPr>
          <p:cNvPr id="4"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D3E90406-4792-4143-BE68-308807E59A1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B2B6B1EC-C46D-4FDA-8619-EB726A8D23DD}" type="datetimeFigureOut">
              <a:rPr lang="en-US"/>
              <a:pPr>
                <a:defRPr/>
              </a:pPr>
              <a:t>3/2/2021</a:t>
            </a:fld>
            <a:endParaRPr lang="en-US"/>
          </a:p>
        </p:txBody>
      </p:sp>
      <p:sp>
        <p:nvSpPr>
          <p:cNvPr id="3"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F8BD0293-19F7-4D35-8573-BDE644AB93C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298ADA4E-3F8C-40DD-BF9A-807DB59AC74C}" type="datetimeFigureOut">
              <a:rPr lang="en-US"/>
              <a:pPr>
                <a:defRPr/>
              </a:pPr>
              <a:t>3/2/2021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559790E-0EBC-4C06-AF59-ABB755A159B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E0FCEC81-1E5C-B140-B92F-73897CAF832E}"/>
              </a:ext>
            </a:extLst>
          </p:cNvPr>
          <p:cNvSpPr>
            <a:spLocks noGrp="1"/>
          </p:cNvSpPr>
          <p:nvPr>
            <p:ph type="dt" sz="half" idx="10"/>
          </p:nvPr>
        </p:nvSpPr>
        <p:spPr/>
        <p:txBody>
          <a:bodyPr/>
          <a:lstStyle>
            <a:lvl1pPr>
              <a:defRPr/>
            </a:lvl1pPr>
          </a:lstStyle>
          <a:p>
            <a:pPr>
              <a:defRPr/>
            </a:pPr>
            <a:fld id="{E7DBF55E-6085-4908-A4A9-B876F767D3E5}" type="datetimeFigureOut">
              <a:rPr lang="en-US"/>
              <a:pPr>
                <a:defRPr/>
              </a:pPr>
              <a:t>3/2/2021</a:t>
            </a:fld>
            <a:endParaRPr lang="en-US"/>
          </a:p>
        </p:txBody>
      </p:sp>
      <p:sp>
        <p:nvSpPr>
          <p:cNvPr id="6" name="Footer Placeholder 4">
            <a:extLst>
              <a:ext uri="{FF2B5EF4-FFF2-40B4-BE49-F238E27FC236}">
                <a16:creationId xmlns:a16="http://schemas.microsoft.com/office/drawing/2014/main" xmlns="" id="{BFDA8A1C-F4DF-264E-AFB4-6594AFF261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816F660-CA02-4045-BCE8-1B06ED895D12}"/>
              </a:ext>
            </a:extLst>
          </p:cNvPr>
          <p:cNvSpPr>
            <a:spLocks noGrp="1"/>
          </p:cNvSpPr>
          <p:nvPr>
            <p:ph type="sldNum" sz="quarter" idx="12"/>
          </p:nvPr>
        </p:nvSpPr>
        <p:spPr/>
        <p:txBody>
          <a:bodyPr/>
          <a:lstStyle>
            <a:lvl1pPr>
              <a:defRPr/>
            </a:lvl1pPr>
          </a:lstStyle>
          <a:p>
            <a:fld id="{84C4AEEC-B453-494B-B487-F86029AB098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xmlns="" id="{E0FCEC81-1E5C-B140-B92F-73897CAF8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2C3BFB2-21CA-471A-90A3-82904F7BDEAF}" type="datetimeFigureOut">
              <a:rPr lang="en-US"/>
              <a:pPr>
                <a:defRPr/>
              </a:pPr>
              <a:t>3/2/2021</a:t>
            </a:fld>
            <a:endParaRPr lang="en-US"/>
          </a:p>
        </p:txBody>
      </p:sp>
      <p:sp>
        <p:nvSpPr>
          <p:cNvPr id="5" name="Footer Placeholder 4">
            <a:extLst>
              <a:ext uri="{FF2B5EF4-FFF2-40B4-BE49-F238E27FC236}">
                <a16:creationId xmlns:a16="http://schemas.microsoft.com/office/drawing/2014/main" xmlns="" id="{BFDA8A1C-F4DF-264E-AFB4-6594AFF261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4816F660-CA02-4045-BCE8-1B06ED895D12}"/>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9F7DE92-BF22-40C6-A759-C6C317F079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2pPr>
      <a:lvl3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3pPr>
      <a:lvl4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4pPr>
      <a:lvl5pPr algn="l" rtl="0" eaLnBrk="0" fontAlgn="base" hangingPunct="0">
        <a:lnSpc>
          <a:spcPct val="90000"/>
        </a:lnSpc>
        <a:spcBef>
          <a:spcPct val="0"/>
        </a:spcBef>
        <a:spcAft>
          <a:spcPct val="0"/>
        </a:spcAft>
        <a:defRPr sz="4400">
          <a:solidFill>
            <a:schemeClr val="tx1"/>
          </a:solidFill>
          <a:latin typeface="Cambria" panose="02040503050406030204" pitchFamily="18"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48B18C0-1B24-BD4B-82F9-6128FD460EEF}"/>
              </a:ext>
            </a:extLst>
          </p:cNvPr>
          <p:cNvPicPr>
            <a:picLocks noChangeAspect="1"/>
          </p:cNvPicPr>
          <p:nvPr/>
        </p:nvPicPr>
        <p:blipFill>
          <a:blip r:embed="rId2">
            <a:alphaModFix amt="50000"/>
          </a:blip>
          <a:stretch>
            <a:fillRect/>
          </a:stretch>
        </p:blipFill>
        <p:spPr>
          <a:xfrm>
            <a:off x="-26894" y="760479"/>
            <a:ext cx="12279086" cy="6858000"/>
          </a:xfrm>
          <a:prstGeom prst="rect">
            <a:avLst/>
          </a:prstGeom>
        </p:spPr>
      </p:pic>
      <p:sp>
        <p:nvSpPr>
          <p:cNvPr id="15363" name="Title 1">
            <a:extLst>
              <a:ext uri="{FF2B5EF4-FFF2-40B4-BE49-F238E27FC236}">
                <a16:creationId xmlns:a16="http://schemas.microsoft.com/office/drawing/2014/main" xmlns="" id="{1BA23706-B7D4-4C4C-B890-8B973FDBBE18}"/>
              </a:ext>
            </a:extLst>
          </p:cNvPr>
          <p:cNvSpPr>
            <a:spLocks noGrp="1" noChangeArrowheads="1"/>
          </p:cNvSpPr>
          <p:nvPr>
            <p:ph type="ctrTitle"/>
          </p:nvPr>
        </p:nvSpPr>
        <p:spPr>
          <a:xfrm>
            <a:off x="446088" y="555171"/>
            <a:ext cx="5886450" cy="2096341"/>
          </a:xfrm>
        </p:spPr>
        <p:txBody>
          <a:bodyPr/>
          <a:lstStyle/>
          <a:p>
            <a:pPr algn="l" eaLnBrk="1" hangingPunct="1">
              <a:defRPr/>
            </a:pPr>
            <a:r>
              <a:rPr lang="en-US" altLang="en-US" sz="4800" b="1" dirty="0" err="1">
                <a:solidFill>
                  <a:srgbClr val="F9570F"/>
                </a:solidFill>
                <a:latin typeface="Futura PT Heavy" panose="020B0602020204020303" pitchFamily="34" charset="-79"/>
              </a:rPr>
              <a:t>Lección</a:t>
            </a:r>
            <a:r>
              <a:rPr lang="en-US" altLang="en-US" sz="4800" b="1" dirty="0">
                <a:solidFill>
                  <a:srgbClr val="F9570F"/>
                </a:solidFill>
                <a:latin typeface="Futura PT Heavy" panose="020B0602020204020303" pitchFamily="34" charset="-79"/>
              </a:rPr>
              <a:t> </a:t>
            </a:r>
            <a:r>
              <a:rPr lang="en-US" altLang="en-US" sz="4800" b="1" dirty="0" smtClean="0">
                <a:solidFill>
                  <a:srgbClr val="F9570F"/>
                </a:solidFill>
                <a:latin typeface="Futura PT Heavy" panose="020B0602020204020303" pitchFamily="34" charset="-79"/>
              </a:rPr>
              <a:t>2</a:t>
            </a:r>
            <a:r>
              <a:rPr lang="en-US" altLang="en-US" sz="5400" dirty="0">
                <a:solidFill>
                  <a:schemeClr val="accent2">
                    <a:lumMod val="50000"/>
                  </a:schemeClr>
                </a:solidFill>
                <a:latin typeface="Futura PT Medium" panose="020B0602020204020303" pitchFamily="34" charset="-79"/>
              </a:rPr>
              <a:t/>
            </a:r>
            <a:br>
              <a:rPr lang="en-US" altLang="en-US" sz="5400" dirty="0">
                <a:solidFill>
                  <a:schemeClr val="accent2">
                    <a:lumMod val="50000"/>
                  </a:schemeClr>
                </a:solidFill>
                <a:latin typeface="Futura PT Medium" panose="020B0602020204020303" pitchFamily="34" charset="-79"/>
              </a:rPr>
            </a:br>
            <a:r>
              <a:rPr lang="en-US" altLang="en-US" sz="4400" b="1" dirty="0" smtClean="0">
                <a:solidFill>
                  <a:schemeClr val="accent6"/>
                </a:solidFill>
                <a:latin typeface="Futura PT Medium" panose="020B0602020204020303" pitchFamily="34" charset="-79"/>
              </a:rPr>
              <a:t>SOMOS CAPACES </a:t>
            </a:r>
            <a:endParaRPr lang="en-US" altLang="en-US" sz="4400" b="1" dirty="0">
              <a:solidFill>
                <a:schemeClr val="accent6"/>
              </a:solidFill>
              <a:latin typeface="Futura PT Medium" panose="020B0602020204020303" pitchFamily="34" charset="-79"/>
            </a:endParaRPr>
          </a:p>
        </p:txBody>
      </p:sp>
      <p:sp>
        <p:nvSpPr>
          <p:cNvPr id="15364" name="Subtitle 2">
            <a:extLst>
              <a:ext uri="{FF2B5EF4-FFF2-40B4-BE49-F238E27FC236}">
                <a16:creationId xmlns:a16="http://schemas.microsoft.com/office/drawing/2014/main" xmlns="" id="{5CDFC27A-1D30-404A-9DBB-4F70D9B9A839}"/>
              </a:ext>
            </a:extLst>
          </p:cNvPr>
          <p:cNvSpPr>
            <a:spLocks noGrp="1" noChangeArrowheads="1"/>
          </p:cNvSpPr>
          <p:nvPr>
            <p:ph type="subTitle" idx="1"/>
          </p:nvPr>
        </p:nvSpPr>
        <p:spPr>
          <a:xfrm>
            <a:off x="446088" y="2651512"/>
            <a:ext cx="4443412" cy="442913"/>
          </a:xfrm>
        </p:spPr>
        <p:txBody>
          <a:bodyPr/>
          <a:lstStyle/>
          <a:p>
            <a:pPr algn="l" eaLnBrk="1" hangingPunct="1">
              <a:defRPr/>
            </a:pPr>
            <a:r>
              <a:rPr lang="en-US" altLang="en-US" sz="2800" i="1" dirty="0" err="1" smtClean="0">
                <a:solidFill>
                  <a:schemeClr val="bg2">
                    <a:lumMod val="50000"/>
                  </a:schemeClr>
                </a:solidFill>
                <a:latin typeface="Futura PT Medium Oblique" panose="020B0502020204020303" pitchFamily="34" charset="77"/>
              </a:rPr>
              <a:t>Éxodo</a:t>
            </a:r>
            <a:r>
              <a:rPr lang="en-US" altLang="en-US" sz="2800" i="1" dirty="0" smtClean="0">
                <a:solidFill>
                  <a:schemeClr val="bg2">
                    <a:lumMod val="50000"/>
                  </a:schemeClr>
                </a:solidFill>
                <a:latin typeface="Futura PT Medium Oblique" panose="020B0502020204020303" pitchFamily="34" charset="77"/>
              </a:rPr>
              <a:t> 3.1-15 </a:t>
            </a:r>
            <a:endParaRPr lang="en-US" altLang="en-US" sz="2800" i="1" dirty="0">
              <a:solidFill>
                <a:schemeClr val="bg2">
                  <a:lumMod val="50000"/>
                </a:schemeClr>
              </a:solidFill>
              <a:latin typeface="Futura PT Medium Oblique" panose="020B0502020204020303" pitchFamily="34" charset="77"/>
            </a:endParaRPr>
          </a:p>
        </p:txBody>
      </p:sp>
      <p:sp>
        <p:nvSpPr>
          <p:cNvPr id="4" name="TextBox 3">
            <a:extLst>
              <a:ext uri="{FF2B5EF4-FFF2-40B4-BE49-F238E27FC236}">
                <a16:creationId xmlns:a16="http://schemas.microsoft.com/office/drawing/2014/main" xmlns="" id="{80564458-F142-5545-8EE2-AC60A6F341B5}"/>
              </a:ext>
            </a:extLst>
          </p:cNvPr>
          <p:cNvSpPr txBox="1"/>
          <p:nvPr/>
        </p:nvSpPr>
        <p:spPr>
          <a:xfrm>
            <a:off x="9348788" y="6375400"/>
            <a:ext cx="2033587" cy="300038"/>
          </a:xfrm>
          <a:prstGeom prst="rect">
            <a:avLst/>
          </a:prstGeom>
          <a:noFill/>
        </p:spPr>
        <p:txBody>
          <a:bodyPr>
            <a:spAutoFit/>
          </a:bodyPr>
          <a:lstStyle/>
          <a:p>
            <a:pPr eaLnBrk="1" fontAlgn="auto" hangingPunct="1">
              <a:spcBef>
                <a:spcPts val="0"/>
              </a:spcBef>
              <a:spcAft>
                <a:spcPts val="0"/>
              </a:spcAft>
              <a:defRPr/>
            </a:pPr>
            <a:r>
              <a:rPr lang="en-US" sz="1350" dirty="0" err="1">
                <a:solidFill>
                  <a:schemeClr val="bg1"/>
                </a:solidFill>
                <a:latin typeface="Futura PT Medium" panose="020B0502020204020303" pitchFamily="34" charset="77"/>
              </a:rPr>
              <a:t>Edición</a:t>
            </a:r>
            <a:r>
              <a:rPr lang="en-US" sz="1350" dirty="0">
                <a:solidFill>
                  <a:schemeClr val="bg1"/>
                </a:solidFill>
                <a:latin typeface="Futura PT Medium" panose="020B0502020204020303" pitchFamily="34" charset="77"/>
              </a:rPr>
              <a:t> Especial </a:t>
            </a:r>
            <a:r>
              <a:rPr lang="en-US" sz="1350" dirty="0" smtClean="0">
                <a:solidFill>
                  <a:schemeClr val="bg1"/>
                </a:solidFill>
                <a:latin typeface="Futura PT Medium" panose="020B0502020204020303" pitchFamily="34" charset="77"/>
              </a:rPr>
              <a:t>2021</a:t>
            </a:r>
            <a:endParaRPr lang="en-US" sz="1350" dirty="0">
              <a:solidFill>
                <a:schemeClr val="bg1"/>
              </a:solidFill>
              <a:latin typeface="Futura PT Medium" panose="020B0502020204020303" pitchFamily="34" charset="77"/>
            </a:endParaRPr>
          </a:p>
        </p:txBody>
      </p:sp>
      <p:sp>
        <p:nvSpPr>
          <p:cNvPr id="6" name="TextBox 5">
            <a:extLst>
              <a:ext uri="{FF2B5EF4-FFF2-40B4-BE49-F238E27FC236}">
                <a16:creationId xmlns:a16="http://schemas.microsoft.com/office/drawing/2014/main" xmlns="" id="{E0F823DA-E901-CB4B-88DD-4B7981B35EC3}"/>
              </a:ext>
            </a:extLst>
          </p:cNvPr>
          <p:cNvSpPr txBox="1"/>
          <p:nvPr/>
        </p:nvSpPr>
        <p:spPr>
          <a:xfrm>
            <a:off x="446088" y="3343228"/>
            <a:ext cx="5249862" cy="2308324"/>
          </a:xfrm>
          <a:prstGeom prst="rect">
            <a:avLst/>
          </a:prstGeom>
          <a:noFill/>
        </p:spPr>
        <p:txBody>
          <a:bodyPr>
            <a:spAutoFit/>
          </a:bodyPr>
          <a:lstStyle/>
          <a:p>
            <a:pPr defTabSz="584200" eaLnBrk="1" fontAlgn="auto">
              <a:spcBef>
                <a:spcPts val="0"/>
              </a:spcBef>
              <a:spcAft>
                <a:spcPts val="0"/>
              </a:spcAft>
              <a:defRPr sz="2900" b="0">
                <a:latin typeface="Times"/>
                <a:ea typeface="Times"/>
                <a:cs typeface="Times"/>
                <a:sym typeface="Times"/>
              </a:defRPr>
            </a:pPr>
            <a:r>
              <a:rPr lang="es-ES" sz="2400" kern="0" dirty="0" smtClean="0">
                <a:solidFill>
                  <a:schemeClr val="bg2">
                    <a:lumMod val="25000"/>
                  </a:schemeClr>
                </a:solidFill>
                <a:latin typeface="Cambria" panose="02040503050406030204" pitchFamily="18" charset="0"/>
                <a:ea typeface="Times"/>
                <a:cs typeface="Times"/>
                <a:sym typeface="Times"/>
              </a:rPr>
              <a:t>«Ven, por tanto, ahora, y te enviaré al faraón para que saques de Egipto a mi pueblo, a los hijos de Israel». </a:t>
            </a:r>
          </a:p>
          <a:p>
            <a:pPr defTabSz="584200" eaLnBrk="1" fontAlgn="auto">
              <a:spcBef>
                <a:spcPts val="0"/>
              </a:spcBef>
              <a:spcAft>
                <a:spcPts val="0"/>
              </a:spcAft>
              <a:defRPr sz="2900" b="0">
                <a:latin typeface="Times"/>
                <a:ea typeface="Times"/>
                <a:cs typeface="Times"/>
                <a:sym typeface="Times"/>
              </a:defRPr>
            </a:pPr>
            <a:r>
              <a:rPr lang="es-ES" sz="2400" kern="0" dirty="0" smtClean="0">
                <a:solidFill>
                  <a:schemeClr val="bg2">
                    <a:lumMod val="25000"/>
                  </a:schemeClr>
                </a:solidFill>
                <a:latin typeface="Cambria" panose="02040503050406030204" pitchFamily="18" charset="0"/>
                <a:ea typeface="Times"/>
                <a:cs typeface="Times"/>
                <a:sym typeface="Times"/>
              </a:rPr>
              <a:t>Éxodo 3.10 </a:t>
            </a:r>
            <a:br>
              <a:rPr lang="es-ES" sz="2400" kern="0" dirty="0" smtClean="0">
                <a:solidFill>
                  <a:schemeClr val="bg2">
                    <a:lumMod val="25000"/>
                  </a:schemeClr>
                </a:solidFill>
                <a:latin typeface="Cambria" panose="02040503050406030204" pitchFamily="18" charset="0"/>
                <a:ea typeface="Times"/>
                <a:cs typeface="Times"/>
                <a:sym typeface="Times"/>
              </a:rPr>
            </a:br>
            <a:r>
              <a:rPr lang="es-ES" sz="2400" kern="0" dirty="0">
                <a:solidFill>
                  <a:schemeClr val="bg2">
                    <a:lumMod val="25000"/>
                  </a:schemeClr>
                </a:solidFill>
                <a:latin typeface="Cambria" panose="02040503050406030204" pitchFamily="18" charset="0"/>
                <a:ea typeface="Times"/>
                <a:cs typeface="Times"/>
                <a:sym typeface="Times"/>
              </a:rPr>
              <a:t/>
            </a:r>
            <a:br>
              <a:rPr lang="es-ES" sz="2400" kern="0" dirty="0">
                <a:solidFill>
                  <a:schemeClr val="bg2">
                    <a:lumMod val="25000"/>
                  </a:schemeClr>
                </a:solidFill>
                <a:latin typeface="Cambria" panose="02040503050406030204" pitchFamily="18" charset="0"/>
                <a:ea typeface="Times"/>
                <a:cs typeface="Times"/>
                <a:sym typeface="Times"/>
              </a:rPr>
            </a:br>
            <a:endParaRPr lang="en-US" sz="2400" kern="0" dirty="0">
              <a:solidFill>
                <a:schemeClr val="bg2">
                  <a:lumMod val="25000"/>
                </a:schemeClr>
              </a:solidFill>
              <a:latin typeface="Cambria" panose="02040503050406030204" pitchFamily="18" charset="0"/>
              <a:ea typeface="Times"/>
              <a:cs typeface="Times"/>
              <a:sym typeface="Times"/>
            </a:endParaRPr>
          </a:p>
        </p:txBody>
      </p:sp>
      <p:pic>
        <p:nvPicPr>
          <p:cNvPr id="15366" name="Picture 2"/>
          <p:cNvPicPr>
            <a:picLocks noChangeAspect="1" noChangeArrowheads="1"/>
          </p:cNvPicPr>
          <p:nvPr/>
        </p:nvPicPr>
        <p:blipFill>
          <a:blip r:embed="rId3"/>
          <a:srcRect/>
          <a:stretch>
            <a:fillRect/>
          </a:stretch>
        </p:blipFill>
        <p:spPr bwMode="auto">
          <a:xfrm>
            <a:off x="11206163" y="5891213"/>
            <a:ext cx="966787" cy="96678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34276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Éxodo</a:t>
            </a:r>
            <a:r>
              <a:rPr lang="en-US" b="1" dirty="0" smtClean="0">
                <a:solidFill>
                  <a:schemeClr val="accent2">
                    <a:lumMod val="50000"/>
                  </a:schemeClr>
                </a:solidFill>
                <a:latin typeface="Futura PT Medium"/>
              </a:rPr>
              <a:t> 3.11-12</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936750"/>
            <a:ext cx="4300538" cy="4581525"/>
          </a:xfrm>
          <a:prstGeom prst="rect">
            <a:avLst/>
          </a:prstGeom>
          <a:ln w="12700">
            <a:miter lim="400000"/>
          </a:ln>
          <a:extLst>
            <a:ext uri="{C572A759-6A51-4108-AA02-DFA0A04FC94B}"/>
          </a:extLst>
        </p:spPr>
        <p:txBody>
          <a:bodyPr lIns="50800" tIns="50800" rIns="50800" bIns="50800" anchor="ctr">
            <a:normAutofit fontScale="92500"/>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000" kern="0" dirty="0">
                <a:latin typeface="+mj-lt"/>
              </a:rPr>
              <a:t>RVR</a:t>
            </a:r>
          </a:p>
          <a:p>
            <a:pPr marL="0" indent="0" defTabSz="368045" eaLnBrk="1" fontAlgn="auto" hangingPunct="1">
              <a:lnSpc>
                <a:spcPct val="120000"/>
              </a:lnSpc>
              <a:spcBef>
                <a:spcPts val="0"/>
              </a:spcBef>
              <a:buSzTx/>
              <a:buNone/>
              <a:defRPr sz="2331"/>
            </a:pPr>
            <a:endParaRPr lang="es-ES" sz="2331" dirty="0" smtClean="0">
              <a:latin typeface="+mj-lt"/>
            </a:endParaRPr>
          </a:p>
          <a:p>
            <a:pPr marL="0" indent="0" defTabSz="368045" eaLnBrk="1" fontAlgn="auto" hangingPunct="1">
              <a:spcBef>
                <a:spcPts val="0"/>
              </a:spcBef>
              <a:buSzTx/>
              <a:buNone/>
              <a:defRPr sz="2331"/>
            </a:pPr>
            <a:r>
              <a:rPr lang="es-ES" sz="2331" dirty="0" smtClean="0">
                <a:latin typeface="+mj-lt"/>
              </a:rPr>
              <a:t>11 Entonces Moisés respondió a</a:t>
            </a:r>
            <a:br>
              <a:rPr lang="es-ES" sz="2331" dirty="0" smtClean="0">
                <a:latin typeface="+mj-lt"/>
              </a:rPr>
            </a:br>
            <a:r>
              <a:rPr lang="es-ES" sz="2331" dirty="0" smtClean="0">
                <a:latin typeface="+mj-lt"/>
              </a:rPr>
              <a:t>Dios: —¿Quién soy yo para que</a:t>
            </a:r>
            <a:br>
              <a:rPr lang="es-ES" sz="2331" dirty="0" smtClean="0">
                <a:latin typeface="+mj-lt"/>
              </a:rPr>
            </a:br>
            <a:r>
              <a:rPr lang="es-ES" sz="2331" dirty="0" smtClean="0">
                <a:latin typeface="+mj-lt"/>
              </a:rPr>
              <a:t>vaya al faraón y saque de Egipto a</a:t>
            </a:r>
            <a:br>
              <a:rPr lang="es-ES" sz="2331" dirty="0" smtClean="0">
                <a:latin typeface="+mj-lt"/>
              </a:rPr>
            </a:br>
            <a:r>
              <a:rPr lang="es-ES" sz="2331" dirty="0" smtClean="0">
                <a:latin typeface="+mj-lt"/>
              </a:rPr>
              <a:t>los hijos de Israel?</a:t>
            </a:r>
            <a:br>
              <a:rPr lang="es-ES" sz="2331" dirty="0" smtClean="0">
                <a:latin typeface="+mj-lt"/>
              </a:rPr>
            </a:br>
            <a:endParaRPr lang="es-ES" sz="2331" dirty="0" smtClean="0">
              <a:latin typeface="+mj-lt"/>
            </a:endParaRPr>
          </a:p>
          <a:p>
            <a:pPr marL="0" indent="0" defTabSz="368045" eaLnBrk="1" fontAlgn="auto" hangingPunct="1">
              <a:spcBef>
                <a:spcPts val="0"/>
              </a:spcBef>
              <a:buSzTx/>
              <a:buNone/>
              <a:defRPr sz="2331"/>
            </a:pPr>
            <a:r>
              <a:rPr lang="es-ES" sz="2331" dirty="0" smtClean="0">
                <a:latin typeface="+mj-lt"/>
              </a:rPr>
              <a:t>12 Dios le respondió: —Yo estaré</a:t>
            </a:r>
            <a:br>
              <a:rPr lang="es-ES" sz="2331" dirty="0" smtClean="0">
                <a:latin typeface="+mj-lt"/>
              </a:rPr>
            </a:br>
            <a:r>
              <a:rPr lang="es-ES" sz="2331" dirty="0" smtClean="0">
                <a:latin typeface="+mj-lt"/>
              </a:rPr>
              <a:t>contigo; y esto te será por señal de</a:t>
            </a:r>
            <a:br>
              <a:rPr lang="es-ES" sz="2331" dirty="0" smtClean="0">
                <a:latin typeface="+mj-lt"/>
              </a:rPr>
            </a:br>
            <a:r>
              <a:rPr lang="es-ES" sz="2331" dirty="0" smtClean="0">
                <a:latin typeface="+mj-lt"/>
              </a:rPr>
              <a:t>que yo te he enviado: cuando hayas</a:t>
            </a:r>
            <a:br>
              <a:rPr lang="es-ES" sz="2331" dirty="0" smtClean="0">
                <a:latin typeface="+mj-lt"/>
              </a:rPr>
            </a:br>
            <a:r>
              <a:rPr lang="es-ES" sz="2331" dirty="0" smtClean="0">
                <a:latin typeface="+mj-lt"/>
              </a:rPr>
              <a:t>sacado de Egipto al pueblo, serviréis a Dios sobre este monte. </a:t>
            </a: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2001131"/>
            <a:ext cx="4606925" cy="4471988"/>
          </a:xfrm>
          <a:prstGeom prst="rect">
            <a:avLst/>
          </a:prstGeom>
          <a:ln w="12700">
            <a:miter lim="400000"/>
          </a:ln>
          <a:extLst>
            <a:ext uri="{C572A759-6A51-4108-AA02-DFA0A04FC94B}"/>
          </a:extLst>
        </p:spPr>
        <p:txBody>
          <a:bodyPr lIns="54864" tIns="50800" rIns="50800" bIns="50800" anchor="ctr">
            <a:norm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0"/>
              </a:spcAft>
              <a:defRPr sz="2331" b="0">
                <a:latin typeface="Times"/>
                <a:ea typeface="Times"/>
                <a:cs typeface="Times"/>
                <a:sym typeface="Times"/>
              </a:defRPr>
            </a:pPr>
            <a:r>
              <a:rPr lang="es-ES" sz="2200" dirty="0" smtClean="0">
                <a:latin typeface="+mj-lt"/>
                <a:sym typeface="Times"/>
              </a:rPr>
              <a:t>11 Entonces Moisés le dijo a Dios:</a:t>
            </a:r>
            <a:br>
              <a:rPr lang="es-ES" sz="2200" dirty="0" smtClean="0">
                <a:latin typeface="+mj-lt"/>
                <a:sym typeface="Times"/>
              </a:rPr>
            </a:br>
            <a:r>
              <a:rPr lang="es-ES" sz="2200" dirty="0" smtClean="0">
                <a:latin typeface="+mj-lt"/>
                <a:sym typeface="Times"/>
              </a:rPr>
              <a:t>—¿Y quién soy yo para presentarme ante el faraón y sacar de Egipto a los israelitas?</a:t>
            </a:r>
            <a:br>
              <a:rPr lang="es-ES" sz="2200" dirty="0" smtClean="0">
                <a:latin typeface="+mj-lt"/>
                <a:sym typeface="Times"/>
              </a:rPr>
            </a:br>
            <a:endParaRPr lang="es-ES" sz="2200" dirty="0" smtClean="0">
              <a:latin typeface="+mj-lt"/>
              <a:sym typeface="Times"/>
            </a:endParaRPr>
          </a:p>
          <a:p>
            <a:pPr defTabSz="368045" eaLnBrk="1" fontAlgn="auto">
              <a:spcBef>
                <a:spcPts val="0"/>
              </a:spcBef>
              <a:spcAft>
                <a:spcPts val="0"/>
              </a:spcAft>
              <a:defRPr sz="2331" b="0">
                <a:latin typeface="Times"/>
                <a:ea typeface="Times"/>
                <a:cs typeface="Times"/>
                <a:sym typeface="Times"/>
              </a:defRPr>
            </a:pPr>
            <a:r>
              <a:rPr lang="es-ES" sz="2200" dirty="0" smtClean="0">
                <a:latin typeface="+mj-lt"/>
                <a:sym typeface="Times"/>
              </a:rPr>
              <a:t>12 Y Dios le contestó: —Yo estaré</a:t>
            </a:r>
            <a:br>
              <a:rPr lang="es-ES" sz="2200" dirty="0" smtClean="0">
                <a:latin typeface="+mj-lt"/>
                <a:sym typeface="Times"/>
              </a:rPr>
            </a:br>
            <a:r>
              <a:rPr lang="es-ES" sz="2200" dirty="0" smtClean="0">
                <a:latin typeface="+mj-lt"/>
                <a:sym typeface="Times"/>
              </a:rPr>
              <a:t>contigo, y ésta es la señal de que yo</a:t>
            </a:r>
            <a:br>
              <a:rPr lang="es-ES" sz="2200" dirty="0" smtClean="0">
                <a:latin typeface="+mj-lt"/>
                <a:sym typeface="Times"/>
              </a:rPr>
            </a:br>
            <a:r>
              <a:rPr lang="es-ES" sz="2200" dirty="0" smtClean="0">
                <a:latin typeface="+mj-lt"/>
                <a:sym typeface="Times"/>
              </a:rPr>
              <a:t>mismo te envío: cuando hayas sacado de Egipto a mi pueblo, todos ustedes me adorarán en este monte. </a:t>
            </a: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34276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Éxodo</a:t>
            </a:r>
            <a:r>
              <a:rPr lang="en-US" b="1" dirty="0" smtClean="0">
                <a:solidFill>
                  <a:schemeClr val="accent2">
                    <a:lumMod val="50000"/>
                  </a:schemeClr>
                </a:solidFill>
                <a:latin typeface="Futura PT Medium"/>
              </a:rPr>
              <a:t> 3.13-14</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936750"/>
            <a:ext cx="4300538" cy="4581525"/>
          </a:xfrm>
          <a:prstGeom prst="rect">
            <a:avLst/>
          </a:prstGeom>
          <a:ln w="12700">
            <a:miter lim="400000"/>
          </a:ln>
          <a:extLst>
            <a:ext uri="{C572A759-6A51-4108-AA02-DFA0A04FC94B}"/>
          </a:extLst>
        </p:spPr>
        <p:txBody>
          <a:bodyPr lIns="50800" tIns="50800" rIns="50800" bIns="50800" anchor="ctr">
            <a:normAutofit fontScale="85000" lnSpcReduction="10000"/>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000" kern="0" dirty="0">
                <a:latin typeface="+mj-lt"/>
              </a:rPr>
              <a:t>RVR</a:t>
            </a:r>
          </a:p>
          <a:p>
            <a:pPr marL="0" indent="0" defTabSz="368045" eaLnBrk="1" fontAlgn="auto" hangingPunct="1">
              <a:lnSpc>
                <a:spcPct val="120000"/>
              </a:lnSpc>
              <a:spcBef>
                <a:spcPts val="0"/>
              </a:spcBef>
              <a:buSzTx/>
              <a:buNone/>
              <a:defRPr sz="2331"/>
            </a:pPr>
            <a:endParaRPr lang="es-ES" sz="2331" dirty="0" smtClean="0">
              <a:latin typeface="+mj-lt"/>
            </a:endParaRPr>
          </a:p>
          <a:p>
            <a:pPr marL="0" indent="0" defTabSz="368045" eaLnBrk="1" fontAlgn="auto" hangingPunct="1">
              <a:lnSpc>
                <a:spcPct val="110000"/>
              </a:lnSpc>
              <a:spcBef>
                <a:spcPts val="0"/>
              </a:spcBef>
              <a:spcAft>
                <a:spcPts val="600"/>
              </a:spcAft>
              <a:buSzTx/>
              <a:buNone/>
              <a:defRPr sz="2331"/>
            </a:pPr>
            <a:r>
              <a:rPr lang="es-ES" sz="2331" dirty="0" smtClean="0">
                <a:latin typeface="+mj-lt"/>
              </a:rPr>
              <a:t>13 Dijo Moisés a Dios: —Si voy a los</a:t>
            </a:r>
            <a:br>
              <a:rPr lang="es-ES" sz="2331" dirty="0" smtClean="0">
                <a:latin typeface="+mj-lt"/>
              </a:rPr>
            </a:br>
            <a:r>
              <a:rPr lang="es-ES" sz="2331" dirty="0" smtClean="0">
                <a:latin typeface="+mj-lt"/>
              </a:rPr>
              <a:t>hijos de Israel y les digo: “Jehová, el</a:t>
            </a:r>
            <a:br>
              <a:rPr lang="es-ES" sz="2331" dirty="0" smtClean="0">
                <a:latin typeface="+mj-lt"/>
              </a:rPr>
            </a:br>
            <a:r>
              <a:rPr lang="es-ES" sz="2331" dirty="0" smtClean="0">
                <a:latin typeface="+mj-lt"/>
              </a:rPr>
              <a:t>Dios de vuestros padres, me ha enviado a vosotros”, me preguntarán:</a:t>
            </a:r>
            <a:br>
              <a:rPr lang="es-ES" sz="2331" dirty="0" smtClean="0">
                <a:latin typeface="+mj-lt"/>
              </a:rPr>
            </a:br>
            <a:r>
              <a:rPr lang="es-ES" sz="2331" dirty="0" smtClean="0">
                <a:latin typeface="+mj-lt"/>
              </a:rPr>
              <a:t>“¿Cuál es su nombre?” Entonces ¿qué les responderé?</a:t>
            </a:r>
            <a:br>
              <a:rPr lang="es-ES" sz="2331" dirty="0" smtClean="0">
                <a:latin typeface="+mj-lt"/>
              </a:rPr>
            </a:br>
            <a:endParaRPr lang="es-ES" sz="2331" dirty="0" smtClean="0">
              <a:latin typeface="+mj-lt"/>
            </a:endParaRPr>
          </a:p>
          <a:p>
            <a:pPr marL="0" indent="0" defTabSz="368045" eaLnBrk="1" fontAlgn="auto" hangingPunct="1">
              <a:lnSpc>
                <a:spcPct val="110000"/>
              </a:lnSpc>
              <a:spcBef>
                <a:spcPts val="0"/>
              </a:spcBef>
              <a:spcAft>
                <a:spcPts val="600"/>
              </a:spcAft>
              <a:buSzTx/>
              <a:buNone/>
              <a:defRPr sz="2331"/>
            </a:pPr>
            <a:r>
              <a:rPr lang="es-ES" sz="2331" dirty="0" smtClean="0">
                <a:latin typeface="+mj-lt"/>
              </a:rPr>
              <a:t>14 Respondió Dios a Moisés:—“Yo</a:t>
            </a:r>
            <a:br>
              <a:rPr lang="es-ES" sz="2331" dirty="0" smtClean="0">
                <a:latin typeface="+mj-lt"/>
              </a:rPr>
            </a:br>
            <a:r>
              <a:rPr lang="es-ES" sz="2331" dirty="0" smtClean="0">
                <a:latin typeface="+mj-lt"/>
              </a:rPr>
              <a:t>soy el que soy.” Y añadió: —Así dirás a los hijos de Israel: “‘Yo soy’ me envió a vosotros.” </a:t>
            </a:r>
            <a:br>
              <a:rPr lang="es-ES" sz="2331" dirty="0" smtClean="0">
                <a:latin typeface="+mj-lt"/>
              </a:rPr>
            </a:b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829408"/>
            <a:ext cx="4606925" cy="4471988"/>
          </a:xfrm>
          <a:prstGeom prst="rect">
            <a:avLst/>
          </a:prstGeom>
          <a:ln w="12700">
            <a:miter lim="400000"/>
          </a:ln>
          <a:extLst>
            <a:ext uri="{C572A759-6A51-4108-AA02-DFA0A04FC94B}"/>
          </a:extLst>
        </p:spPr>
        <p:txBody>
          <a:bodyPr lIns="54864" tIns="50800" rIns="50800" bIns="50800" anchor="ctr">
            <a:normAutofit fontScale="92500" lnSpcReduction="10000"/>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600"/>
              </a:spcAft>
              <a:defRPr sz="2331" b="0">
                <a:latin typeface="Times"/>
                <a:ea typeface="Times"/>
                <a:cs typeface="Times"/>
                <a:sym typeface="Times"/>
              </a:defRPr>
            </a:pPr>
            <a:r>
              <a:rPr lang="es-ES" sz="2200" dirty="0" smtClean="0">
                <a:latin typeface="+mj-lt"/>
                <a:sym typeface="Times"/>
              </a:rPr>
              <a:t>13 Pero Moisés le respondió: —El problema es que si yo voy y les digo a los israelitas: “El Dios de sus antepasados me ha enviado a ustedes”, ellos me van a preguntar: “¿Cómo se llama?” Y entonces, ¿qué les voy a decir?</a:t>
            </a:r>
            <a:br>
              <a:rPr lang="es-ES" sz="2200" dirty="0" smtClean="0">
                <a:latin typeface="+mj-lt"/>
                <a:sym typeface="Times"/>
              </a:rPr>
            </a:br>
            <a:endParaRPr lang="es-ES" sz="2200" dirty="0" smtClean="0">
              <a:latin typeface="+mj-lt"/>
              <a:sym typeface="Times"/>
            </a:endParaRPr>
          </a:p>
          <a:p>
            <a:pPr defTabSz="368045" eaLnBrk="1" fontAlgn="auto">
              <a:lnSpc>
                <a:spcPct val="110000"/>
              </a:lnSpc>
              <a:spcBef>
                <a:spcPts val="0"/>
              </a:spcBef>
              <a:spcAft>
                <a:spcPts val="600"/>
              </a:spcAft>
              <a:defRPr sz="2331" b="0">
                <a:latin typeface="Times"/>
                <a:ea typeface="Times"/>
                <a:cs typeface="Times"/>
                <a:sym typeface="Times"/>
              </a:defRPr>
            </a:pPr>
            <a:r>
              <a:rPr lang="es-ES" sz="2200" dirty="0" smtClean="0">
                <a:latin typeface="+mj-lt"/>
                <a:sym typeface="Times"/>
              </a:rPr>
              <a:t>14 Y Dios le contestó: —YO SOY EL</a:t>
            </a:r>
            <a:br>
              <a:rPr lang="es-ES" sz="2200" dirty="0" smtClean="0">
                <a:latin typeface="+mj-lt"/>
                <a:sym typeface="Times"/>
              </a:rPr>
            </a:br>
            <a:r>
              <a:rPr lang="es-ES" sz="2200" dirty="0" smtClean="0">
                <a:latin typeface="+mj-lt"/>
                <a:sym typeface="Times"/>
              </a:rPr>
              <a:t>QUE SOY. Y dirás a los israelitas: “YO SOY me ha enviado a ustedes.” </a:t>
            </a:r>
            <a:r>
              <a:rPr lang="es-ES" sz="2331" dirty="0">
                <a:sym typeface="Times"/>
              </a:rPr>
              <a:t/>
            </a:r>
            <a:br>
              <a:rPr lang="es-ES" sz="2331" dirty="0">
                <a:sym typeface="Times"/>
              </a:rPr>
            </a:b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34276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Éxodo</a:t>
            </a:r>
            <a:r>
              <a:rPr lang="en-US" b="1" dirty="0" smtClean="0">
                <a:solidFill>
                  <a:schemeClr val="accent2">
                    <a:lumMod val="50000"/>
                  </a:schemeClr>
                </a:solidFill>
                <a:latin typeface="Futura PT Medium"/>
              </a:rPr>
              <a:t> 3.15</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857727"/>
            <a:ext cx="4300538" cy="4581525"/>
          </a:xfrm>
          <a:prstGeom prst="rect">
            <a:avLst/>
          </a:prstGeom>
          <a:ln w="12700">
            <a:miter lim="400000"/>
          </a:ln>
          <a:extLst>
            <a:ext uri="{C572A759-6A51-4108-AA02-DFA0A04FC94B}"/>
          </a:extLst>
        </p:spPr>
        <p:txBody>
          <a:bodyPr lIns="50800" tIns="50800" rIns="50800" bIns="50800" anchor="ctr">
            <a:norm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000" kern="0" dirty="0">
                <a:latin typeface="+mj-lt"/>
              </a:rPr>
              <a:t>RVR</a:t>
            </a:r>
          </a:p>
          <a:p>
            <a:pPr marL="0" indent="0" defTabSz="368045" eaLnBrk="1" fontAlgn="auto" hangingPunct="1">
              <a:lnSpc>
                <a:spcPct val="120000"/>
              </a:lnSpc>
              <a:spcBef>
                <a:spcPts val="0"/>
              </a:spcBef>
              <a:buSzTx/>
              <a:buNone/>
              <a:defRPr sz="2331"/>
            </a:pPr>
            <a:endParaRPr lang="es-ES" sz="2331" dirty="0" smtClean="0">
              <a:latin typeface="+mj-lt"/>
            </a:endParaRPr>
          </a:p>
          <a:p>
            <a:pPr marL="0" indent="0" defTabSz="368045" eaLnBrk="1" fontAlgn="auto" hangingPunct="1">
              <a:lnSpc>
                <a:spcPct val="110000"/>
              </a:lnSpc>
              <a:spcBef>
                <a:spcPts val="0"/>
              </a:spcBef>
              <a:buSzTx/>
              <a:buNone/>
              <a:defRPr sz="2331"/>
            </a:pPr>
            <a:r>
              <a:rPr lang="es-ES" sz="2200" dirty="0" smtClean="0">
                <a:latin typeface="+mj-lt"/>
              </a:rPr>
              <a:t>15 Además, Dios dijo a Moisés: — Así dirás a los hijos de Israel: “Jehová, el Dios de vuestros padres, el Dios de Abraham, el Dios de Isaac y el Dios de Jacob, me ha enviado a vosotros.” Éste es mi nombre para siempre; con él se me recordará por todos los siglos. </a:t>
            </a: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768351"/>
            <a:ext cx="4606925" cy="4471988"/>
          </a:xfrm>
          <a:prstGeom prst="rect">
            <a:avLst/>
          </a:prstGeom>
          <a:ln w="12700">
            <a:miter lim="400000"/>
          </a:ln>
          <a:extLst>
            <a:ext uri="{C572A759-6A51-4108-AA02-DFA0A04FC94B}"/>
          </a:extLst>
        </p:spPr>
        <p:txBody>
          <a:bodyPr lIns="54864" tIns="50800" rIns="50800" bIns="50800" anchor="ctr">
            <a:norm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spcBef>
                <a:spcPts val="0"/>
              </a:spcBef>
              <a:spcAft>
                <a:spcPts val="600"/>
              </a:spcAft>
              <a:defRPr sz="2331" b="0">
                <a:latin typeface="Times"/>
                <a:ea typeface="Times"/>
                <a:cs typeface="Times"/>
                <a:sym typeface="Times"/>
              </a:defRPr>
            </a:pPr>
            <a:r>
              <a:rPr lang="es-ES" sz="2200" dirty="0" smtClean="0">
                <a:latin typeface="+mj-lt"/>
                <a:sym typeface="Times"/>
              </a:rPr>
              <a:t>15 Además, Dios le dijo a Moisés:</a:t>
            </a:r>
            <a:br>
              <a:rPr lang="es-ES" sz="2200" dirty="0" smtClean="0">
                <a:latin typeface="+mj-lt"/>
                <a:sym typeface="Times"/>
              </a:rPr>
            </a:br>
            <a:r>
              <a:rPr lang="es-ES" sz="2200" dirty="0" smtClean="0">
                <a:latin typeface="+mj-lt"/>
                <a:sym typeface="Times"/>
              </a:rPr>
              <a:t>—Di también a los israelitas: “El</a:t>
            </a:r>
            <a:br>
              <a:rPr lang="es-ES" sz="2200" dirty="0" smtClean="0">
                <a:latin typeface="+mj-lt"/>
                <a:sym typeface="Times"/>
              </a:rPr>
            </a:br>
            <a:r>
              <a:rPr lang="es-ES" sz="2200" dirty="0" smtClean="0">
                <a:latin typeface="+mj-lt"/>
                <a:sym typeface="Times"/>
              </a:rPr>
              <a:t>Señor, el Dios de los antepasados</a:t>
            </a:r>
            <a:br>
              <a:rPr lang="es-ES" sz="2200" dirty="0" smtClean="0">
                <a:latin typeface="+mj-lt"/>
                <a:sym typeface="Times"/>
              </a:rPr>
            </a:br>
            <a:r>
              <a:rPr lang="es-ES" sz="2200" dirty="0" smtClean="0">
                <a:latin typeface="+mj-lt"/>
                <a:sym typeface="Times"/>
              </a:rPr>
              <a:t>de ustedes, el Dios de Abraham, de</a:t>
            </a:r>
            <a:br>
              <a:rPr lang="es-ES" sz="2200" dirty="0" smtClean="0">
                <a:latin typeface="+mj-lt"/>
                <a:sym typeface="Times"/>
              </a:rPr>
            </a:br>
            <a:r>
              <a:rPr lang="es-ES" sz="2200" dirty="0" smtClean="0">
                <a:latin typeface="+mj-lt"/>
                <a:sym typeface="Times"/>
              </a:rPr>
              <a:t>Isaac y de Jacob, me ha enviado a</a:t>
            </a:r>
            <a:br>
              <a:rPr lang="es-ES" sz="2200" dirty="0" smtClean="0">
                <a:latin typeface="+mj-lt"/>
                <a:sym typeface="Times"/>
              </a:rPr>
            </a:br>
            <a:r>
              <a:rPr lang="es-ES" sz="2200" dirty="0" smtClean="0">
                <a:latin typeface="+mj-lt"/>
                <a:sym typeface="Times"/>
              </a:rPr>
              <a:t>ustedes.” Éste es mi nombre eterno; éste es mi nombre por todos los siglos. </a:t>
            </a: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a16="http://schemas.microsoft.com/office/drawing/2014/main" xmlns="" id="{733F63A5-3118-E449-B587-B22E7EC980FD}"/>
              </a:ext>
            </a:extLst>
          </p:cNvPr>
          <p:cNvSpPr txBox="1">
            <a:spLocks/>
          </p:cNvSpPr>
          <p:nvPr/>
        </p:nvSpPr>
        <p:spPr>
          <a:xfrm>
            <a:off x="1752600" y="2132013"/>
            <a:ext cx="8686800" cy="4240212"/>
          </a:xfrm>
          <a:prstGeom prst="rect">
            <a:avLst/>
          </a:prstGeom>
          <a:ln w="12700">
            <a:miter lim="400000"/>
          </a:ln>
          <a:extLst>
            <a:ext uri="{C572A759-6A51-4108-AA02-DFA0A04FC94B}"/>
          </a:extLst>
        </p:spPr>
        <p:txBody>
          <a:bodyPr lIns="50800" tIns="50800" rIns="50800" bIns="50800" anchor="ctr">
            <a:normAutofit fontScale="85000" lnSpcReduction="10000"/>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spcAft>
                <a:spcPts val="600"/>
              </a:spcAft>
              <a:buSzTx/>
              <a:defRPr sz="2812"/>
            </a:pPr>
            <a:r>
              <a:rPr lang="es-ES" sz="2812" dirty="0" smtClean="0"/>
              <a:t> Moisés </a:t>
            </a:r>
            <a:r>
              <a:rPr lang="es-ES" sz="2812" dirty="0" smtClean="0"/>
              <a:t>no fue esclavizado como el resto de los hebreos, pero se mantenía preso de sus complejos de inferioridad, inseguridades, limitaciones y, por consiguiente, de su pobre autoestima.</a:t>
            </a:r>
            <a:br>
              <a:rPr lang="es-ES" sz="2812" dirty="0" smtClean="0"/>
            </a:br>
            <a:endParaRPr lang="es-ES" sz="2812" dirty="0" smtClean="0"/>
          </a:p>
          <a:p>
            <a:pPr marL="0" indent="0" defTabSz="443991" eaLnBrk="1" fontAlgn="auto" hangingPunct="1">
              <a:lnSpc>
                <a:spcPct val="120000"/>
              </a:lnSpc>
              <a:spcBef>
                <a:spcPts val="0"/>
              </a:spcBef>
              <a:spcAft>
                <a:spcPts val="600"/>
              </a:spcAft>
              <a:buSzTx/>
              <a:defRPr sz="2812"/>
            </a:pPr>
            <a:r>
              <a:rPr lang="es-ES" sz="2812" dirty="0" smtClean="0"/>
              <a:t> Cuando </a:t>
            </a:r>
            <a:r>
              <a:rPr lang="es-ES" sz="2812" dirty="0" smtClean="0"/>
              <a:t>Dios nos encomienda una tarea puede ver más allá de nuestras limitaciones. No faltarán los recuerdos de experiencias que han minado nuestra autoestima, pero ahí está Dios para recordarnos su</a:t>
            </a:r>
            <a:br>
              <a:rPr lang="es-ES" sz="2812" dirty="0" smtClean="0"/>
            </a:br>
            <a:r>
              <a:rPr lang="es-ES" sz="2812" dirty="0" smtClean="0"/>
              <a:t>permanente presencia con nosotros. Durante ese acompañamiento,</a:t>
            </a:r>
            <a:br>
              <a:rPr lang="es-ES" sz="2812" dirty="0" smtClean="0"/>
            </a:br>
            <a:r>
              <a:rPr lang="es-ES" sz="2812" dirty="0" smtClean="0"/>
              <a:t>«… el que comenzó en vosotros la buena obra, la perfeccionará hasta</a:t>
            </a:r>
            <a:br>
              <a:rPr lang="es-ES" sz="2812" dirty="0" smtClean="0"/>
            </a:br>
            <a:r>
              <a:rPr lang="es-ES" sz="2812" dirty="0" smtClean="0"/>
              <a:t>el día de Jesucristo».</a:t>
            </a:r>
            <a:r>
              <a:rPr lang="es-ES" dirty="0" smtClean="0"/>
              <a:t> </a:t>
            </a:r>
            <a:endParaRPr lang="en-US" sz="24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433638" y="1020763"/>
            <a:ext cx="3078162" cy="585787"/>
          </a:xfrm>
        </p:spPr>
        <p:txBody>
          <a:bodyPr rtlCol="0">
            <a:normAutofit fontScale="90000"/>
          </a:bodyPr>
          <a:lstStyle/>
          <a:p>
            <a:pPr eaLnBrk="1" fontAlgn="auto" hangingPunct="1">
              <a:spcAft>
                <a:spcPts val="0"/>
              </a:spcAft>
              <a:defRPr/>
            </a:pPr>
            <a:r>
              <a:rPr lang="en-US" dirty="0">
                <a:solidFill>
                  <a:srgbClr val="0070C0"/>
                </a:solidFill>
                <a:latin typeface="Futura Std Medium Condensed" panose="020B0502020204020303" pitchFamily="34" charset="0"/>
              </a:rPr>
              <a:t>RESUMEN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505075" y="1606550"/>
            <a:ext cx="634682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 La lección de hoy nos presenta la narración del sacrificio de Isaac en el monte Moriah, por su padre Abraham. Se trata de una prueba radical de la fe del patriarca que debe obedecer a Dios en contra de todos sus sentimientos y esperanzas.…">
            <a:extLst>
              <a:ext uri="{FF2B5EF4-FFF2-40B4-BE49-F238E27FC236}">
                <a16:creationId xmlns:a16="http://schemas.microsoft.com/office/drawing/2014/main" xmlns="" id="{733F63A5-3118-E449-B587-B22E7EC980FD}"/>
              </a:ext>
            </a:extLst>
          </p:cNvPr>
          <p:cNvSpPr txBox="1">
            <a:spLocks/>
          </p:cNvSpPr>
          <p:nvPr/>
        </p:nvSpPr>
        <p:spPr>
          <a:xfrm>
            <a:off x="1752600" y="2132013"/>
            <a:ext cx="8686800" cy="4240212"/>
          </a:xfrm>
          <a:prstGeom prst="rect">
            <a:avLst/>
          </a:prstGeom>
          <a:ln w="12700">
            <a:miter lim="400000"/>
          </a:ln>
          <a:extLst>
            <a:ext uri="{C572A759-6A51-4108-AA02-DFA0A04FC94B}"/>
          </a:extLst>
        </p:spPr>
        <p:txBody>
          <a:bodyPr lIns="50800" tIns="50800" rIns="50800" bIns="50800" anchor="ctr">
            <a:normAutofit fontScale="47500" lnSpcReduction="20000"/>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443991" eaLnBrk="1" fontAlgn="auto" hangingPunct="1">
              <a:lnSpc>
                <a:spcPct val="120000"/>
              </a:lnSpc>
              <a:spcBef>
                <a:spcPts val="0"/>
              </a:spcBef>
              <a:buSzTx/>
              <a:defRPr sz="2812"/>
            </a:pPr>
            <a:r>
              <a:rPr lang="es-ES" sz="6200" smtClean="0">
                <a:latin typeface="+mj-lt"/>
              </a:rPr>
              <a:t> Ese </a:t>
            </a:r>
            <a:r>
              <a:rPr lang="es-ES" sz="6200" dirty="0" smtClean="0">
                <a:latin typeface="+mj-lt"/>
              </a:rPr>
              <a:t>Dios, el gran «Yo soy», transformó a Moisés. Este pasó de ser un hombre en busca de identidad y sentido de misión a ser el líder de un gran movimiento de liberación. Y ese es el Dios de Jesucristo, quien</a:t>
            </a:r>
            <a:br>
              <a:rPr lang="es-ES" sz="6200" dirty="0" smtClean="0">
                <a:latin typeface="+mj-lt"/>
              </a:rPr>
            </a:br>
            <a:r>
              <a:rPr lang="es-ES" sz="6200" dirty="0" smtClean="0">
                <a:latin typeface="+mj-lt"/>
              </a:rPr>
              <a:t>también se identificó con la frase «Yo soy», diciendo: «Yo soy el camino, la verdad y la vida; nadie viene al Padre sino por mí» (</a:t>
            </a:r>
            <a:r>
              <a:rPr lang="es-ES" sz="6200" dirty="0" err="1" smtClean="0">
                <a:latin typeface="+mj-lt"/>
              </a:rPr>
              <a:t>Jn</a:t>
            </a:r>
            <a:r>
              <a:rPr lang="es-ES" sz="6200" dirty="0" smtClean="0">
                <a:latin typeface="+mj-lt"/>
              </a:rPr>
              <a:t> 14.6). </a:t>
            </a:r>
            <a:endParaRPr lang="en-US" sz="2400" kern="0" dirty="0">
              <a:latin typeface="+mj-lt"/>
            </a:endParaRPr>
          </a:p>
        </p:txBody>
      </p:sp>
      <p:pic>
        <p:nvPicPr>
          <p:cNvPr id="34820" name="Picture 3"/>
          <p:cNvPicPr>
            <a:picLocks noChangeAspect="1" noChangeArrowheads="1"/>
          </p:cNvPicPr>
          <p:nvPr/>
        </p:nvPicPr>
        <p:blipFill>
          <a:blip r:embed="rId3"/>
          <a:srcRect/>
          <a:stretch>
            <a:fillRect/>
          </a:stretch>
        </p:blipFill>
        <p:spPr bwMode="auto">
          <a:xfrm>
            <a:off x="1166813" y="730250"/>
            <a:ext cx="1168400" cy="1168400"/>
          </a:xfrm>
          <a:prstGeom prst="rect">
            <a:avLst/>
          </a:prstGeom>
          <a:noFill/>
          <a:ln w="9525">
            <a:noFill/>
            <a:miter lim="800000"/>
            <a:headEnd/>
            <a:tailEnd/>
          </a:ln>
        </p:spPr>
      </p:pic>
      <p:pic>
        <p:nvPicPr>
          <p:cNvPr id="34821" name="Picture 7"/>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59013" y="981075"/>
            <a:ext cx="3078162" cy="585788"/>
          </a:xfrm>
        </p:spPr>
        <p:txBody>
          <a:bodyPr rtlCol="0">
            <a:normAutofit fontScale="90000"/>
          </a:bodyPr>
          <a:lstStyle/>
          <a:p>
            <a:pPr eaLnBrk="1" fontAlgn="auto" hangingPunct="1">
              <a:spcAft>
                <a:spcPts val="0"/>
              </a:spcAft>
              <a:defRPr/>
            </a:pPr>
            <a:r>
              <a:rPr lang="en-US" dirty="0">
                <a:solidFill>
                  <a:srgbClr val="FFC000"/>
                </a:solidFill>
                <a:latin typeface="Futura Std Medium Condensed" panose="020B0502020204020303" pitchFamily="34" charset="0"/>
              </a:rPr>
              <a:t>ORACIÓN</a:t>
            </a: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30450" y="1566863"/>
            <a:ext cx="6346825" cy="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Bendito Padre de los cielos y de la tierra, para quien todas las cosas están abiertas y no hay nada oculto, hoy queremos reafirmar nuestra fe, a ejemplo del patriarca Abraham, en tu infinita providencia y ante tus designios eternos que todo lo encamina a">
            <a:extLst>
              <a:ext uri="{FF2B5EF4-FFF2-40B4-BE49-F238E27FC236}">
                <a16:creationId xmlns:a16="http://schemas.microsoft.com/office/drawing/2014/main" xmlns="" id="{C29B70E7-B4B9-624C-A776-A21CDF8C039A}"/>
              </a:ext>
            </a:extLst>
          </p:cNvPr>
          <p:cNvSpPr txBox="1">
            <a:spLocks/>
          </p:cNvSpPr>
          <p:nvPr/>
        </p:nvSpPr>
        <p:spPr>
          <a:xfrm>
            <a:off x="1562100" y="2317750"/>
            <a:ext cx="9236075" cy="3168650"/>
          </a:xfrm>
          <a:prstGeom prst="rect">
            <a:avLst/>
          </a:prstGeom>
          <a:ln w="12700">
            <a:miter lim="400000"/>
          </a:ln>
          <a:extLst>
            <a:ext uri="{C572A759-6A51-4108-AA02-DFA0A04FC94B}"/>
          </a:extLst>
        </p:spPr>
        <p:txBody>
          <a:bodyPr lIns="50800" tIns="50800" rIns="50800" bIns="50800" anchor="ctr">
            <a:noAutofit/>
          </a:bodyPr>
          <a:lstStyle>
            <a:lvl1pPr marL="0" marR="0" indent="0" algn="l" defTabSz="584200" rtl="0" latinLnBrk="0">
              <a:lnSpc>
                <a:spcPct val="150000"/>
              </a:lnSpc>
              <a:spcBef>
                <a:spcPts val="4200"/>
              </a:spcBef>
              <a:spcAft>
                <a:spcPts val="0"/>
              </a:spcAft>
              <a:buClrTx/>
              <a:buSzTx/>
              <a:buFontTx/>
              <a:buNone/>
              <a:tabLst/>
              <a:defRPr sz="2400" b="0" i="1"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eaLnBrk="1" fontAlgn="auto" hangingPunct="1">
              <a:lnSpc>
                <a:spcPct val="120000"/>
              </a:lnSpc>
              <a:spcBef>
                <a:spcPts val="2400"/>
              </a:spcBef>
              <a:defRPr/>
            </a:pPr>
            <a:r>
              <a:rPr lang="es-ES" sz="2500" dirty="0" smtClean="0">
                <a:latin typeface="+mj-lt"/>
              </a:rPr>
              <a:t>Padre celestial, gracias por la oportunidad de examinarnos. Pedimos</a:t>
            </a:r>
            <a:br>
              <a:rPr lang="es-ES" sz="2500" dirty="0" smtClean="0">
                <a:latin typeface="+mj-lt"/>
              </a:rPr>
            </a:br>
            <a:r>
              <a:rPr lang="es-ES" sz="2500" dirty="0" smtClean="0">
                <a:latin typeface="+mj-lt"/>
              </a:rPr>
              <a:t>perdón por todas las objeciones y excusas que hemos expresado para no realizar las tareas que nos has encomendado. Reconocemos que con tu acompañamiento somos capaces. Ayúdanos a desechar las inseguridades, los temores y el menosprecio hacía nosotros mismos. Tú eres el gran «Yo soy», quien nos capacita, fortalece y perfecciona cada día más para tu gloria y honra. En el nombre de Jesús. Amén. </a:t>
            </a:r>
            <a:endParaRPr lang="en-US" sz="2500" kern="0" dirty="0">
              <a:latin typeface="+mj-lt"/>
            </a:endParaRPr>
          </a:p>
        </p:txBody>
      </p:sp>
      <p:pic>
        <p:nvPicPr>
          <p:cNvPr id="38916" name="Picture 2"/>
          <p:cNvPicPr>
            <a:picLocks noChangeAspect="1" noChangeArrowheads="1"/>
          </p:cNvPicPr>
          <p:nvPr/>
        </p:nvPicPr>
        <p:blipFill>
          <a:blip r:embed="rId3"/>
          <a:srcRect/>
          <a:stretch>
            <a:fillRect/>
          </a:stretch>
        </p:blipFill>
        <p:spPr bwMode="auto">
          <a:xfrm>
            <a:off x="1192213" y="758825"/>
            <a:ext cx="1030287" cy="1030288"/>
          </a:xfrm>
          <a:prstGeom prst="rect">
            <a:avLst/>
          </a:prstGeom>
          <a:noFill/>
          <a:ln w="9525">
            <a:noFill/>
            <a:miter lim="800000"/>
            <a:headEnd/>
            <a:tailEnd/>
          </a:ln>
        </p:spPr>
      </p:pic>
      <p:pic>
        <p:nvPicPr>
          <p:cNvPr id="38917"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022475" y="1069975"/>
            <a:ext cx="3078163" cy="585788"/>
          </a:xfrm>
        </p:spPr>
        <p:txBody>
          <a:bodyPr rtlCol="0">
            <a:normAutofit fontScale="90000"/>
          </a:bodyPr>
          <a:lstStyle/>
          <a:p>
            <a:pPr eaLnBrk="1" fontAlgn="auto" hangingPunct="1">
              <a:spcAft>
                <a:spcPts val="0"/>
              </a:spcAft>
              <a:defRPr/>
            </a:pPr>
            <a:r>
              <a:rPr lang="en-US" dirty="0">
                <a:solidFill>
                  <a:srgbClr val="7030A0"/>
                </a:solidFill>
                <a:latin typeface="Futura Std Medium Condensed" panose="020B0502020204020303" pitchFamily="34" charset="0"/>
              </a:rPr>
              <a:t>OBJETIVOS</a:t>
            </a: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587499" y="2286000"/>
            <a:ext cx="8884557" cy="4355038"/>
          </a:xfrm>
        </p:spPr>
        <p:txBody>
          <a:bodyPr wrap="square" rtlCol="0">
            <a:spAutoFit/>
          </a:bodyPr>
          <a:lstStyle/>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2400" dirty="0" smtClean="0">
                <a:latin typeface="+mj-lt"/>
              </a:rPr>
              <a:t>Identificar aquellos complejos de inferioridad que deterioran</a:t>
            </a:r>
            <a:br>
              <a:rPr lang="es-ES" sz="2400" dirty="0" smtClean="0">
                <a:latin typeface="+mj-lt"/>
              </a:rPr>
            </a:br>
            <a:r>
              <a:rPr lang="es-ES" sz="2400" dirty="0" smtClean="0">
                <a:latin typeface="+mj-lt"/>
              </a:rPr>
              <a:t>mi autoestima porque limitan que cumpla con mis responsabilidades efectivamente.</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2400" dirty="0" smtClean="0">
                <a:latin typeface="+mj-lt"/>
              </a:rPr>
              <a:t>Deducir las posibles experiencias que pudieron haber generado complejos de inferioridad en Moisés.</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2400" dirty="0" smtClean="0">
                <a:latin typeface="+mj-lt"/>
              </a:rPr>
              <a:t>Reflexionar en torno a las fortalezas de Moisés para poder llevar a cabo la encomienda que Dios le asignó.</a:t>
            </a:r>
          </a:p>
          <a:p>
            <a:pPr defTabSz="584200" eaLnBrk="1" fontAlgn="auto" hangingPunct="1">
              <a:lnSpc>
                <a:spcPct val="100000"/>
              </a:lnSpc>
              <a:spcBef>
                <a:spcPts val="0"/>
              </a:spcBef>
              <a:spcAft>
                <a:spcPts val="600"/>
              </a:spcAft>
              <a:buSzPct val="145000"/>
              <a:buFont typeface="Arial" panose="020B0604020202020204" pitchFamily="34" charset="0"/>
              <a:buChar char="•"/>
              <a:defRPr/>
            </a:pPr>
            <a:r>
              <a:rPr lang="es-ES" sz="2400" dirty="0" smtClean="0">
                <a:latin typeface="+mj-lt"/>
              </a:rPr>
              <a:t>Analizar las maneras en que Dios trabajó para mejorar la</a:t>
            </a:r>
            <a:br>
              <a:rPr lang="es-ES" sz="2400" dirty="0" smtClean="0">
                <a:latin typeface="+mj-lt"/>
              </a:rPr>
            </a:br>
            <a:r>
              <a:rPr lang="es-ES" sz="2400" dirty="0" smtClean="0">
                <a:latin typeface="+mj-lt"/>
              </a:rPr>
              <a:t>pobre autoestima de Moisés. </a:t>
            </a:r>
            <a:br>
              <a:rPr lang="es-ES" sz="2400" dirty="0" smtClean="0">
                <a:latin typeface="+mj-lt"/>
              </a:rPr>
            </a:br>
            <a:r>
              <a:rPr lang="es-ES" sz="2400" dirty="0" smtClean="0"/>
              <a:t/>
            </a:r>
            <a:br>
              <a:rPr lang="es-ES" sz="2400" dirty="0" smtClean="0"/>
            </a:br>
            <a:endParaRPr lang="en-US" sz="2200" kern="0" dirty="0">
              <a:solidFill>
                <a:srgbClr val="000000"/>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flipV="1">
            <a:off x="2124075" y="1562100"/>
            <a:ext cx="7697788" cy="93663"/>
          </a:xfrm>
          <a:prstGeom prst="line">
            <a:avLst/>
          </a:prstGeom>
          <a:ln w="25400">
            <a:solidFill>
              <a:srgbClr val="7030A0"/>
            </a:solidFill>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3"/>
          <a:srcRect/>
          <a:stretch>
            <a:fillRect/>
          </a:stretch>
        </p:blipFill>
        <p:spPr bwMode="auto">
          <a:xfrm>
            <a:off x="755650" y="798513"/>
            <a:ext cx="1128713" cy="1128712"/>
          </a:xfrm>
          <a:prstGeom prst="rect">
            <a:avLst/>
          </a:prstGeom>
          <a:noFill/>
          <a:ln w="9525">
            <a:noFill/>
            <a:miter lim="800000"/>
            <a:headEnd/>
            <a:tailEnd/>
          </a:ln>
        </p:spPr>
      </p:pic>
      <p:pic>
        <p:nvPicPr>
          <p:cNvPr id="16389" name="Picture 4"/>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197100" y="998538"/>
            <a:ext cx="4496998" cy="585787"/>
          </a:xfrm>
        </p:spPr>
        <p:txBody>
          <a:bodyPr rtlCol="0">
            <a:normAutofit fontScale="90000"/>
          </a:bodyPr>
          <a:lstStyle/>
          <a:p>
            <a:pPr eaLnBrk="1" fontAlgn="auto" hangingPunct="1">
              <a:spcAft>
                <a:spcPts val="0"/>
              </a:spcAft>
              <a:defRPr/>
            </a:pPr>
            <a:r>
              <a:rPr lang="en-US" dirty="0" smtClean="0">
                <a:solidFill>
                  <a:srgbClr val="D62212"/>
                </a:solidFill>
                <a:latin typeface="Futura Std Medium Condensed" panose="020B0502020204020303" pitchFamily="34" charset="0"/>
              </a:rPr>
              <a:t>VOCABULARIO</a:t>
            </a:r>
            <a:endParaRPr lang="en-US" dirty="0">
              <a:solidFill>
                <a:srgbClr val="D62212"/>
              </a:solidFill>
              <a:latin typeface="Futura Std Medium Condensed" panose="020B0502020204020303" pitchFamily="34" charset="0"/>
            </a:endParaRP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792288" y="2170113"/>
            <a:ext cx="8728075" cy="3970318"/>
          </a:xfrm>
        </p:spPr>
        <p:txBody>
          <a:bodyPr rtlCol="0">
            <a:spAutoFit/>
          </a:bodyPr>
          <a:lstStyle/>
          <a:p>
            <a:pPr marL="0" indent="0" defTabSz="584200" eaLnBrk="1" fontAlgn="auto" hangingPunct="1">
              <a:lnSpc>
                <a:spcPct val="150000"/>
              </a:lnSpc>
              <a:spcBef>
                <a:spcPts val="0"/>
              </a:spcBef>
              <a:spcAft>
                <a:spcPts val="1800"/>
              </a:spcAft>
              <a:buNone/>
              <a:defRPr/>
            </a:pPr>
            <a:r>
              <a:rPr lang="es-ES" sz="2400" b="1" dirty="0" smtClean="0">
                <a:latin typeface="+mj-lt"/>
              </a:rPr>
              <a:t>«COMPLEJOS DE INFERIORIDAD»: </a:t>
            </a:r>
            <a:r>
              <a:rPr lang="es-ES" sz="2400" dirty="0" smtClean="0">
                <a:latin typeface="+mj-lt"/>
              </a:rPr>
              <a:t>El ser es embargado por</a:t>
            </a:r>
            <a:br>
              <a:rPr lang="es-ES" sz="2400" dirty="0" smtClean="0">
                <a:latin typeface="+mj-lt"/>
              </a:rPr>
            </a:br>
            <a:r>
              <a:rPr lang="es-ES" sz="2400" dirty="0" smtClean="0">
                <a:latin typeface="+mj-lt"/>
              </a:rPr>
              <a:t>un sentimiento de carencia de valor. La situación de sentirse</a:t>
            </a:r>
            <a:br>
              <a:rPr lang="es-ES" sz="2400" dirty="0" smtClean="0">
                <a:latin typeface="+mj-lt"/>
              </a:rPr>
            </a:br>
            <a:r>
              <a:rPr lang="es-ES" sz="2400" dirty="0" smtClean="0">
                <a:latin typeface="+mj-lt"/>
              </a:rPr>
              <a:t>menos es aceptada como una precisa auto descripción.</a:t>
            </a:r>
            <a:r>
              <a:rPr lang="es-ES" sz="2400" b="1" dirty="0" smtClean="0">
                <a:latin typeface="+mj-lt"/>
              </a:rPr>
              <a:t/>
            </a:r>
            <a:br>
              <a:rPr lang="es-ES" sz="2400" b="1" dirty="0" smtClean="0">
                <a:latin typeface="+mj-lt"/>
              </a:rPr>
            </a:br>
            <a:r>
              <a:rPr lang="es-ES" sz="2400" b="1" dirty="0" smtClean="0">
                <a:latin typeface="+mj-lt"/>
              </a:rPr>
              <a:t>«AUTOSABOTAJE»: </a:t>
            </a:r>
            <a:r>
              <a:rPr lang="es-ES" sz="2400" dirty="0" smtClean="0">
                <a:latin typeface="+mj-lt"/>
              </a:rPr>
              <a:t>Son conductas inconscientes que tienden</a:t>
            </a:r>
            <a:br>
              <a:rPr lang="es-ES" sz="2400" dirty="0" smtClean="0">
                <a:latin typeface="+mj-lt"/>
              </a:rPr>
            </a:br>
            <a:r>
              <a:rPr lang="es-ES" sz="2400" dirty="0" smtClean="0">
                <a:latin typeface="+mj-lt"/>
              </a:rPr>
              <a:t>a obstaculizar la consecución de metas o logros. Son actos que</a:t>
            </a:r>
            <a:br>
              <a:rPr lang="es-ES" sz="2400" dirty="0" smtClean="0">
                <a:latin typeface="+mj-lt"/>
              </a:rPr>
            </a:br>
            <a:r>
              <a:rPr lang="es-ES" sz="2400" dirty="0" smtClean="0">
                <a:latin typeface="+mj-lt"/>
              </a:rPr>
              <a:t>aparecen en los momentos en que se debe realizar un gran cambio y mantienen a la persona dentro de su zona confortable. </a:t>
            </a:r>
            <a:endParaRPr lang="en-US" sz="2400" kern="0" dirty="0">
              <a:solidFill>
                <a:schemeClr val="bg2">
                  <a:lumMod val="25000"/>
                </a:schemeClr>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39975" y="1584325"/>
            <a:ext cx="73580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18436" name="Picture 4"/>
          <p:cNvPicPr>
            <a:picLocks noChangeAspect="1" noChangeArrowheads="1"/>
          </p:cNvPicPr>
          <p:nvPr/>
        </p:nvPicPr>
        <p:blipFill>
          <a:blip r:embed="rId3"/>
          <a:srcRect/>
          <a:stretch>
            <a:fillRect/>
          </a:stretch>
        </p:blipFill>
        <p:spPr bwMode="auto">
          <a:xfrm>
            <a:off x="930275" y="736600"/>
            <a:ext cx="1109663" cy="1109663"/>
          </a:xfrm>
          <a:prstGeom prst="rect">
            <a:avLst/>
          </a:prstGeom>
          <a:noFill/>
          <a:ln w="9525">
            <a:noFill/>
            <a:miter lim="800000"/>
            <a:headEnd/>
            <a:tailEnd/>
          </a:ln>
        </p:spPr>
      </p:pic>
      <p:pic>
        <p:nvPicPr>
          <p:cNvPr id="18437"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27263" y="1001713"/>
            <a:ext cx="3999366" cy="585787"/>
          </a:xfrm>
        </p:spPr>
        <p:txBody>
          <a:bodyPr rtlCol="0">
            <a:normAutofit fontScale="90000"/>
          </a:bodyPr>
          <a:lstStyle/>
          <a:p>
            <a:pPr eaLnBrk="1" fontAlgn="auto" hangingPunct="1">
              <a:spcAft>
                <a:spcPts val="0"/>
              </a:spcAft>
              <a:defRPr/>
            </a:pPr>
            <a:r>
              <a:rPr lang="en-US" dirty="0">
                <a:solidFill>
                  <a:srgbClr val="D62212"/>
                </a:solidFill>
                <a:latin typeface="Futura Std Medium Condensed" panose="020B0502020204020303" pitchFamily="34" charset="0"/>
              </a:rPr>
              <a:t>VOCABULARIO</a:t>
            </a:r>
          </a:p>
        </p:txBody>
      </p:sp>
      <p:sp>
        <p:nvSpPr>
          <p:cNvPr id="3" name="Content Placeholder 2">
            <a:extLst>
              <a:ext uri="{FF2B5EF4-FFF2-40B4-BE49-F238E27FC236}">
                <a16:creationId xmlns:a16="http://schemas.microsoft.com/office/drawing/2014/main" xmlns="" id="{09B4315F-F75A-9F46-B7A5-4FF3A4F404A7}"/>
              </a:ext>
            </a:extLst>
          </p:cNvPr>
          <p:cNvSpPr>
            <a:spLocks noGrp="1"/>
          </p:cNvSpPr>
          <p:nvPr>
            <p:ph idx="1"/>
          </p:nvPr>
        </p:nvSpPr>
        <p:spPr>
          <a:xfrm>
            <a:off x="1866900" y="2335213"/>
            <a:ext cx="8855529" cy="3970318"/>
          </a:xfrm>
        </p:spPr>
        <p:txBody>
          <a:bodyPr wrap="square" rtlCol="0">
            <a:spAutoFit/>
          </a:bodyPr>
          <a:lstStyle/>
          <a:p>
            <a:pPr marL="0" indent="0" defTabSz="584200" eaLnBrk="1" fontAlgn="auto" hangingPunct="1">
              <a:lnSpc>
                <a:spcPct val="150000"/>
              </a:lnSpc>
              <a:spcBef>
                <a:spcPts val="0"/>
              </a:spcBef>
              <a:spcAft>
                <a:spcPts val="600"/>
              </a:spcAft>
              <a:buFont typeface="Arial" panose="020B0604020202020204" pitchFamily="34" charset="0"/>
              <a:buNone/>
              <a:defRPr/>
            </a:pPr>
            <a:r>
              <a:rPr lang="es-ES" sz="2400" b="1" kern="0" dirty="0" smtClean="0">
                <a:solidFill>
                  <a:schemeClr val="bg2">
                    <a:lumMod val="25000"/>
                  </a:schemeClr>
                </a:solidFill>
                <a:latin typeface="+mj-lt"/>
                <a:sym typeface="Times"/>
              </a:rPr>
              <a:t>«TARTAMUDEZ»: </a:t>
            </a:r>
            <a:r>
              <a:rPr lang="es-ES" sz="2400" kern="0" dirty="0" smtClean="0">
                <a:solidFill>
                  <a:schemeClr val="bg2">
                    <a:lumMod val="25000"/>
                  </a:schemeClr>
                </a:solidFill>
                <a:latin typeface="+mj-lt"/>
                <a:sym typeface="Times"/>
              </a:rPr>
              <a:t>Afecta la fluidez del habla. Comienza durante</a:t>
            </a:r>
            <a:br>
              <a:rPr lang="es-ES" sz="2400" kern="0" dirty="0" smtClean="0">
                <a:solidFill>
                  <a:schemeClr val="bg2">
                    <a:lumMod val="25000"/>
                  </a:schemeClr>
                </a:solidFill>
                <a:latin typeface="+mj-lt"/>
                <a:sym typeface="Times"/>
              </a:rPr>
            </a:br>
            <a:r>
              <a:rPr lang="es-ES" sz="2400" kern="0" dirty="0" smtClean="0">
                <a:solidFill>
                  <a:schemeClr val="bg2">
                    <a:lumMod val="25000"/>
                  </a:schemeClr>
                </a:solidFill>
                <a:latin typeface="+mj-lt"/>
                <a:sym typeface="Times"/>
              </a:rPr>
              <a:t>la niñez y, en algunos casos, dura toda la vida. Este trastorno se</a:t>
            </a:r>
            <a:br>
              <a:rPr lang="es-ES" sz="2400" kern="0" dirty="0" smtClean="0">
                <a:solidFill>
                  <a:schemeClr val="bg2">
                    <a:lumMod val="25000"/>
                  </a:schemeClr>
                </a:solidFill>
                <a:latin typeface="+mj-lt"/>
                <a:sym typeface="Times"/>
              </a:rPr>
            </a:br>
            <a:r>
              <a:rPr lang="es-ES" sz="2400" kern="0" dirty="0" smtClean="0">
                <a:solidFill>
                  <a:schemeClr val="bg2">
                    <a:lumMod val="25000"/>
                  </a:schemeClr>
                </a:solidFill>
                <a:latin typeface="+mj-lt"/>
                <a:sym typeface="Times"/>
              </a:rPr>
              <a:t>caracteriza por las interrupciones en la producción de los sonidos del habla. El discurso de la persona que tartamudea con frecuencia incluye repeticiones de palabras o partes de las palabras, además de prolongaciones de los sonidos del habla. </a:t>
            </a:r>
            <a:br>
              <a:rPr lang="es-ES" sz="2400" kern="0" dirty="0" smtClean="0">
                <a:solidFill>
                  <a:schemeClr val="bg2">
                    <a:lumMod val="25000"/>
                  </a:schemeClr>
                </a:solidFill>
                <a:latin typeface="+mj-lt"/>
                <a:sym typeface="Times"/>
              </a:rPr>
            </a:br>
            <a:endParaRPr lang="en-US" sz="2400" kern="0" dirty="0">
              <a:solidFill>
                <a:schemeClr val="bg2">
                  <a:lumMod val="25000"/>
                </a:schemeClr>
              </a:solidFill>
              <a:latin typeface="+mj-lt"/>
              <a:sym typeface="Times"/>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81250" y="1587500"/>
            <a:ext cx="7307263" cy="0"/>
          </a:xfrm>
          <a:prstGeom prst="line">
            <a:avLst/>
          </a:prstGeom>
          <a:ln w="25400">
            <a:solidFill>
              <a:srgbClr val="D62212"/>
            </a:solidFill>
          </a:ln>
        </p:spPr>
        <p:style>
          <a:lnRef idx="1">
            <a:schemeClr val="accent1"/>
          </a:lnRef>
          <a:fillRef idx="0">
            <a:schemeClr val="accent1"/>
          </a:fillRef>
          <a:effectRef idx="0">
            <a:schemeClr val="accent1"/>
          </a:effectRef>
          <a:fontRef idx="minor">
            <a:schemeClr val="tx1"/>
          </a:fontRef>
        </p:style>
      </p:cxnSp>
      <p:pic>
        <p:nvPicPr>
          <p:cNvPr id="20484" name="Picture 4"/>
          <p:cNvPicPr>
            <a:picLocks noChangeAspect="1" noChangeArrowheads="1"/>
          </p:cNvPicPr>
          <p:nvPr/>
        </p:nvPicPr>
        <p:blipFill>
          <a:blip r:embed="rId3"/>
          <a:srcRect/>
          <a:stretch>
            <a:fillRect/>
          </a:stretch>
        </p:blipFill>
        <p:spPr bwMode="auto">
          <a:xfrm>
            <a:off x="960438" y="739775"/>
            <a:ext cx="1109662" cy="1109663"/>
          </a:xfrm>
          <a:prstGeom prst="rect">
            <a:avLst/>
          </a:prstGeom>
          <a:noFill/>
          <a:ln w="9525">
            <a:noFill/>
            <a:miter lim="800000"/>
            <a:headEnd/>
            <a:tailEnd/>
          </a:ln>
        </p:spPr>
      </p:pic>
      <p:pic>
        <p:nvPicPr>
          <p:cNvPr id="20485"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165349" y="858838"/>
            <a:ext cx="8612189" cy="585787"/>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Éxodo</a:t>
            </a:r>
            <a:r>
              <a:rPr lang="en-US" b="1" dirty="0" smtClean="0">
                <a:solidFill>
                  <a:schemeClr val="accent2">
                    <a:lumMod val="50000"/>
                  </a:schemeClr>
                </a:solidFill>
                <a:latin typeface="Futura PT Medium"/>
              </a:rPr>
              <a:t> 3.1-2</a:t>
            </a:r>
            <a:endParaRPr lang="en-US" dirty="0">
              <a:solidFill>
                <a:schemeClr val="accent2">
                  <a:lumMod val="50000"/>
                </a:schemeClr>
              </a:solidFill>
              <a:latin typeface="Futura PT Medium"/>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236788" y="1444625"/>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604963" y="1709738"/>
            <a:ext cx="4138612" cy="4695825"/>
          </a:xfrm>
          <a:prstGeom prst="rect">
            <a:avLst/>
          </a:prstGeom>
          <a:ln w="12700">
            <a:miter lim="400000"/>
          </a:ln>
          <a:extLst>
            <a:ext uri="{C572A759-6A51-4108-AA02-DFA0A04FC94B}"/>
          </a:extLst>
        </p:spPr>
        <p:txBody>
          <a:bodyPr lIns="50800" tIns="50800" rIns="50800" bIns="50800" anchor="ct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000" kern="0" dirty="0">
                <a:latin typeface="+mj-lt"/>
              </a:rPr>
              <a:t>RVR</a:t>
            </a:r>
          </a:p>
          <a:p>
            <a:pPr marL="0" indent="0" defTabSz="368045" eaLnBrk="1" fontAlgn="auto" hangingPunct="1">
              <a:spcBef>
                <a:spcPts val="0"/>
              </a:spcBef>
              <a:buSzTx/>
              <a:buNone/>
              <a:defRPr sz="2331"/>
            </a:pPr>
            <a:endParaRPr lang="es-ES" sz="2000" kern="0" dirty="0" smtClean="0">
              <a:latin typeface="+mj-lt"/>
            </a:endParaRPr>
          </a:p>
          <a:p>
            <a:pPr marL="0" indent="0" defTabSz="368045" eaLnBrk="1" fontAlgn="auto" hangingPunct="1">
              <a:spcBef>
                <a:spcPts val="0"/>
              </a:spcBef>
              <a:spcAft>
                <a:spcPts val="600"/>
              </a:spcAft>
              <a:buSzTx/>
              <a:buNone/>
              <a:defRPr sz="2331"/>
            </a:pPr>
            <a:r>
              <a:rPr lang="es-ES" sz="2000" kern="0" dirty="0" smtClean="0">
                <a:latin typeface="+mj-lt"/>
              </a:rPr>
              <a:t>1 Apacentando Moisés las ovejas de</a:t>
            </a:r>
            <a:br>
              <a:rPr lang="es-ES" sz="2000" kern="0" dirty="0" smtClean="0">
                <a:latin typeface="+mj-lt"/>
              </a:rPr>
            </a:br>
            <a:r>
              <a:rPr lang="es-ES" sz="2000" kern="0" dirty="0" smtClean="0">
                <a:latin typeface="+mj-lt"/>
              </a:rPr>
              <a:t>su suegro </a:t>
            </a:r>
            <a:r>
              <a:rPr lang="es-ES" sz="2000" kern="0" dirty="0" err="1" smtClean="0">
                <a:latin typeface="+mj-lt"/>
              </a:rPr>
              <a:t>Jetro</a:t>
            </a:r>
            <a:r>
              <a:rPr lang="es-ES" sz="2000" kern="0" dirty="0" smtClean="0">
                <a:latin typeface="+mj-lt"/>
              </a:rPr>
              <a:t>, sacerdote de </a:t>
            </a:r>
            <a:r>
              <a:rPr lang="es-ES" sz="2000" kern="0" dirty="0" err="1" smtClean="0">
                <a:latin typeface="+mj-lt"/>
              </a:rPr>
              <a:t>Madián</a:t>
            </a:r>
            <a:r>
              <a:rPr lang="es-ES" sz="2000" kern="0" dirty="0" smtClean="0">
                <a:latin typeface="+mj-lt"/>
              </a:rPr>
              <a:t>, llevó las ovejas a través del</a:t>
            </a:r>
            <a:br>
              <a:rPr lang="es-ES" sz="2000" kern="0" dirty="0" smtClean="0">
                <a:latin typeface="+mj-lt"/>
              </a:rPr>
            </a:br>
            <a:r>
              <a:rPr lang="es-ES" sz="2000" kern="0" dirty="0" smtClean="0">
                <a:latin typeface="+mj-lt"/>
              </a:rPr>
              <a:t>desierto y llegó hasta </a:t>
            </a:r>
            <a:r>
              <a:rPr lang="es-ES" sz="2000" kern="0" dirty="0" err="1" smtClean="0">
                <a:latin typeface="+mj-lt"/>
              </a:rPr>
              <a:t>Horeb</a:t>
            </a:r>
            <a:r>
              <a:rPr lang="es-ES" sz="2000" kern="0" dirty="0" smtClean="0">
                <a:latin typeface="+mj-lt"/>
              </a:rPr>
              <a:t>, monte</a:t>
            </a:r>
            <a:br>
              <a:rPr lang="es-ES" sz="2000" kern="0" dirty="0" smtClean="0">
                <a:latin typeface="+mj-lt"/>
              </a:rPr>
            </a:br>
            <a:r>
              <a:rPr lang="es-ES" sz="2000" kern="0" dirty="0" smtClean="0">
                <a:latin typeface="+mj-lt"/>
              </a:rPr>
              <a:t>de Dios.</a:t>
            </a:r>
            <a:br>
              <a:rPr lang="es-ES" sz="2000" kern="0" dirty="0" smtClean="0">
                <a:latin typeface="+mj-lt"/>
              </a:rPr>
            </a:br>
            <a:endParaRPr lang="es-ES" sz="2000" kern="0" dirty="0" smtClean="0">
              <a:latin typeface="+mj-lt"/>
            </a:endParaRPr>
          </a:p>
          <a:p>
            <a:pPr marL="0" indent="0" defTabSz="368045" eaLnBrk="1" fontAlgn="auto" hangingPunct="1">
              <a:spcBef>
                <a:spcPts val="0"/>
              </a:spcBef>
              <a:spcAft>
                <a:spcPts val="600"/>
              </a:spcAft>
              <a:buSzTx/>
              <a:buNone/>
              <a:defRPr sz="2331"/>
            </a:pPr>
            <a:r>
              <a:rPr lang="es-ES" sz="2000" kern="0" dirty="0" smtClean="0">
                <a:latin typeface="+mj-lt"/>
              </a:rPr>
              <a:t>2 Allí se le apareció el Ángel de Je</a:t>
            </a:r>
            <a:br>
              <a:rPr lang="es-ES" sz="2000" kern="0" dirty="0" smtClean="0">
                <a:latin typeface="+mj-lt"/>
              </a:rPr>
            </a:br>
            <a:r>
              <a:rPr lang="es-ES" sz="2000" kern="0" dirty="0" err="1" smtClean="0">
                <a:latin typeface="+mj-lt"/>
              </a:rPr>
              <a:t>hová</a:t>
            </a:r>
            <a:r>
              <a:rPr lang="es-ES" sz="2000" kern="0" dirty="0" smtClean="0">
                <a:latin typeface="+mj-lt"/>
              </a:rPr>
              <a:t> en una llama de fuego, en medio de una zarza. Al fijarse, vio</a:t>
            </a:r>
            <a:br>
              <a:rPr lang="es-ES" sz="2000" kern="0" dirty="0" smtClean="0">
                <a:latin typeface="+mj-lt"/>
              </a:rPr>
            </a:br>
            <a:r>
              <a:rPr lang="es-ES" sz="2000" kern="0" dirty="0" smtClean="0">
                <a:latin typeface="+mj-lt"/>
              </a:rPr>
              <a:t>que la zarza ardía en fuego, pero la</a:t>
            </a:r>
            <a:br>
              <a:rPr lang="es-ES" sz="2000" kern="0" dirty="0" smtClean="0">
                <a:latin typeface="+mj-lt"/>
              </a:rPr>
            </a:br>
            <a:r>
              <a:rPr lang="es-ES" sz="2000" kern="0" dirty="0" smtClean="0">
                <a:latin typeface="+mj-lt"/>
              </a:rPr>
              <a:t>zarza no se consumía. </a:t>
            </a: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398419" y="1709738"/>
            <a:ext cx="4370388" cy="4695825"/>
          </a:xfrm>
          <a:prstGeom prst="rect">
            <a:avLst/>
          </a:prstGeom>
          <a:ln w="12700">
            <a:miter lim="400000"/>
          </a:ln>
          <a:extLst>
            <a:ext uri="{C572A759-6A51-4108-AA02-DFA0A04FC94B}"/>
          </a:extLst>
        </p:spPr>
        <p:txBody>
          <a:bodyPr lIns="50800" tIns="50800" rIns="50800" bIns="50800" anchor="ct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spcBef>
                <a:spcPts val="0"/>
              </a:spcBef>
              <a:spcAft>
                <a:spcPts val="0"/>
              </a:spcAft>
              <a:defRPr sz="2331" b="0">
                <a:latin typeface="Times"/>
                <a:ea typeface="Times"/>
                <a:cs typeface="Times"/>
                <a:sym typeface="Times"/>
              </a:defRPr>
            </a:pPr>
            <a:endParaRPr lang="es-ES" sz="2000" dirty="0" smtClean="0">
              <a:sym typeface="Times"/>
            </a:endParaRPr>
          </a:p>
          <a:p>
            <a:pPr defTabSz="368045" eaLnBrk="1" fontAlgn="auto">
              <a:spcBef>
                <a:spcPts val="0"/>
              </a:spcBef>
              <a:spcAft>
                <a:spcPts val="600"/>
              </a:spcAft>
              <a:defRPr sz="2331" b="0">
                <a:latin typeface="Times"/>
                <a:ea typeface="Times"/>
                <a:cs typeface="Times"/>
                <a:sym typeface="Times"/>
              </a:defRPr>
            </a:pPr>
            <a:r>
              <a:rPr lang="es-ES" sz="2000" dirty="0" smtClean="0">
                <a:sym typeface="Times"/>
              </a:rPr>
              <a:t>1 Moisés cuidaba las ovejas de su suegro </a:t>
            </a:r>
            <a:r>
              <a:rPr lang="es-ES" sz="2000" dirty="0" err="1" smtClean="0">
                <a:sym typeface="Times"/>
              </a:rPr>
              <a:t>Jetró</a:t>
            </a:r>
            <a:r>
              <a:rPr lang="es-ES" sz="2000" dirty="0" smtClean="0">
                <a:sym typeface="Times"/>
              </a:rPr>
              <a:t>, que era sacerdote de </a:t>
            </a:r>
            <a:r>
              <a:rPr lang="es-ES" sz="2000" dirty="0" err="1" smtClean="0">
                <a:sym typeface="Times"/>
              </a:rPr>
              <a:t>Madián</a:t>
            </a:r>
            <a:r>
              <a:rPr lang="es-ES" sz="2000" dirty="0" smtClean="0">
                <a:sym typeface="Times"/>
              </a:rPr>
              <a:t>, y un día las llevó a través del desierto y llegó hasta el monte de Dios, que se llama </a:t>
            </a:r>
            <a:r>
              <a:rPr lang="es-ES" sz="2000" dirty="0" err="1" smtClean="0">
                <a:sym typeface="Times"/>
              </a:rPr>
              <a:t>Horeb</a:t>
            </a:r>
            <a:r>
              <a:rPr lang="es-ES" sz="2000" dirty="0" smtClean="0">
                <a:sym typeface="Times"/>
              </a:rPr>
              <a:t>.</a:t>
            </a:r>
            <a:br>
              <a:rPr lang="es-ES" sz="2000" dirty="0" smtClean="0">
                <a:sym typeface="Times"/>
              </a:rPr>
            </a:br>
            <a:endParaRPr lang="es-ES" sz="2000" dirty="0" smtClean="0">
              <a:sym typeface="Times"/>
            </a:endParaRPr>
          </a:p>
          <a:p>
            <a:pPr defTabSz="368045" eaLnBrk="1" fontAlgn="auto">
              <a:spcBef>
                <a:spcPts val="0"/>
              </a:spcBef>
              <a:spcAft>
                <a:spcPts val="600"/>
              </a:spcAft>
              <a:defRPr sz="2331" b="0">
                <a:latin typeface="Times"/>
                <a:ea typeface="Times"/>
                <a:cs typeface="Times"/>
                <a:sym typeface="Times"/>
              </a:defRPr>
            </a:pPr>
            <a:r>
              <a:rPr lang="es-ES" sz="2000" dirty="0" smtClean="0">
                <a:sym typeface="Times"/>
              </a:rPr>
              <a:t>2 Allí el ángel del Señor se le apareció en una llama de fuego, en medio de una zarza. Moisés se fijó bien y se dio cuenta de que la zarza ardía con el fuego, pero no se consumía. </a:t>
            </a:r>
            <a:r>
              <a:rPr lang="es-ES" sz="2331" dirty="0" smtClean="0">
                <a:sym typeface="Times"/>
              </a:rPr>
              <a:t> </a:t>
            </a:r>
            <a:r>
              <a:rPr lang="en-US" sz="2000" kern="0" dirty="0">
                <a:solidFill>
                  <a:srgbClr val="000000"/>
                </a:solidFill>
                <a:latin typeface="+mj-lt"/>
                <a:ea typeface="Times"/>
                <a:cs typeface="Times"/>
                <a:sym typeface="Times"/>
              </a:rPr>
              <a:t>  </a:t>
            </a:r>
          </a:p>
        </p:txBody>
      </p:sp>
      <p:pic>
        <p:nvPicPr>
          <p:cNvPr id="22533" name="Picture 10"/>
          <p:cNvPicPr>
            <a:picLocks noChangeAspect="1" noChangeArrowheads="1"/>
          </p:cNvPicPr>
          <p:nvPr/>
        </p:nvPicPr>
        <p:blipFill>
          <a:blip r:embed="rId3"/>
          <a:srcRect/>
          <a:stretch>
            <a:fillRect/>
          </a:stretch>
        </p:blipFill>
        <p:spPr bwMode="auto">
          <a:xfrm>
            <a:off x="898525" y="593725"/>
            <a:ext cx="1116013" cy="1116013"/>
          </a:xfrm>
          <a:prstGeom prst="rect">
            <a:avLst/>
          </a:prstGeom>
          <a:noFill/>
          <a:ln w="9525">
            <a:noFill/>
            <a:miter lim="800000"/>
            <a:headEnd/>
            <a:tailEnd/>
          </a:ln>
        </p:spPr>
      </p:pic>
      <p:pic>
        <p:nvPicPr>
          <p:cNvPr id="22534"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217738" y="917575"/>
            <a:ext cx="9136062"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Éxodo</a:t>
            </a:r>
            <a:r>
              <a:rPr lang="en-US" b="1" dirty="0" smtClean="0">
                <a:solidFill>
                  <a:schemeClr val="accent2">
                    <a:lumMod val="50000"/>
                  </a:schemeClr>
                </a:solidFill>
                <a:latin typeface="Futura PT Medium"/>
              </a:rPr>
              <a:t> 3.3-4</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289175" y="1503363"/>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633538" y="1948515"/>
            <a:ext cx="4264025" cy="4581525"/>
          </a:xfrm>
          <a:prstGeom prst="rect">
            <a:avLst/>
          </a:prstGeom>
          <a:ln w="12700">
            <a:miter lim="400000"/>
          </a:ln>
          <a:extLst>
            <a:ext uri="{C572A759-6A51-4108-AA02-DFA0A04FC94B}"/>
          </a:extLst>
        </p:spPr>
        <p:txBody>
          <a:bodyPr lIns="50800" tIns="50800" rIns="50800" bIns="50800" anchor="ctr">
            <a:norm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000" kern="0" dirty="0">
                <a:latin typeface="+mj-lt"/>
              </a:rPr>
              <a:t>RVR</a:t>
            </a:r>
          </a:p>
          <a:p>
            <a:pPr marL="0" indent="0" defTabSz="368045" eaLnBrk="1" fontAlgn="auto" hangingPunct="1">
              <a:lnSpc>
                <a:spcPct val="110000"/>
              </a:lnSpc>
              <a:spcBef>
                <a:spcPts val="0"/>
              </a:spcBef>
              <a:buSzTx/>
              <a:buNone/>
              <a:defRPr sz="2331"/>
            </a:pPr>
            <a:endParaRPr lang="es-ES" sz="2000" dirty="0" smtClean="0">
              <a:latin typeface="+mj-lt"/>
            </a:endParaRPr>
          </a:p>
          <a:p>
            <a:pPr marL="0" indent="0" defTabSz="368045" eaLnBrk="1" fontAlgn="auto" hangingPunct="1">
              <a:spcBef>
                <a:spcPts val="0"/>
              </a:spcBef>
              <a:spcAft>
                <a:spcPts val="600"/>
              </a:spcAft>
              <a:buSzTx/>
              <a:buNone/>
              <a:defRPr sz="2331"/>
            </a:pPr>
            <a:r>
              <a:rPr lang="es-ES" sz="2000" dirty="0" smtClean="0">
                <a:latin typeface="+mj-lt"/>
              </a:rPr>
              <a:t>3 Entonces Moisés se dijo: «Iré</a:t>
            </a:r>
            <a:br>
              <a:rPr lang="es-ES" sz="2000" dirty="0" smtClean="0">
                <a:latin typeface="+mj-lt"/>
              </a:rPr>
            </a:br>
            <a:r>
              <a:rPr lang="es-ES" sz="2000" dirty="0" smtClean="0">
                <a:latin typeface="+mj-lt"/>
              </a:rPr>
              <a:t>ahora para contemplar esta gran visión, por qué causa la zarza no se</a:t>
            </a:r>
            <a:br>
              <a:rPr lang="es-ES" sz="2000" dirty="0" smtClean="0">
                <a:latin typeface="+mj-lt"/>
              </a:rPr>
            </a:br>
            <a:r>
              <a:rPr lang="es-ES" sz="2000" dirty="0" smtClean="0">
                <a:latin typeface="+mj-lt"/>
              </a:rPr>
              <a:t>quema.»</a:t>
            </a:r>
            <a:br>
              <a:rPr lang="es-ES" sz="2000" dirty="0" smtClean="0">
                <a:latin typeface="+mj-lt"/>
              </a:rPr>
            </a:br>
            <a:endParaRPr lang="es-ES" sz="2000" dirty="0" smtClean="0">
              <a:latin typeface="+mj-lt"/>
            </a:endParaRPr>
          </a:p>
          <a:p>
            <a:pPr marL="0" indent="0" defTabSz="368045" eaLnBrk="1" fontAlgn="auto" hangingPunct="1">
              <a:spcBef>
                <a:spcPts val="0"/>
              </a:spcBef>
              <a:spcAft>
                <a:spcPts val="600"/>
              </a:spcAft>
              <a:buSzTx/>
              <a:buNone/>
              <a:defRPr sz="2331"/>
            </a:pPr>
            <a:r>
              <a:rPr lang="es-ES" sz="2000" dirty="0" smtClean="0">
                <a:latin typeface="+mj-lt"/>
              </a:rPr>
              <a:t>4 Cuando Jehová vio que él iba a</a:t>
            </a:r>
            <a:br>
              <a:rPr lang="es-ES" sz="2000" dirty="0" smtClean="0">
                <a:latin typeface="+mj-lt"/>
              </a:rPr>
            </a:br>
            <a:r>
              <a:rPr lang="es-ES" sz="2000" dirty="0" smtClean="0">
                <a:latin typeface="+mj-lt"/>
              </a:rPr>
              <a:t>mirar, lo llamó de en medio de la</a:t>
            </a:r>
            <a:br>
              <a:rPr lang="es-ES" sz="2000" dirty="0" smtClean="0">
                <a:latin typeface="+mj-lt"/>
              </a:rPr>
            </a:br>
            <a:r>
              <a:rPr lang="es-ES" sz="2000" dirty="0" smtClean="0">
                <a:latin typeface="+mj-lt"/>
              </a:rPr>
              <a:t>zarza: —¡Moisés, Moisés! —Aquí</a:t>
            </a:r>
            <a:br>
              <a:rPr lang="es-ES" sz="2000" dirty="0" smtClean="0">
                <a:latin typeface="+mj-lt"/>
              </a:rPr>
            </a:br>
            <a:r>
              <a:rPr lang="es-ES" sz="2000" dirty="0" smtClean="0">
                <a:latin typeface="+mj-lt"/>
              </a:rPr>
              <a:t>estoy —respondió él. </a:t>
            </a:r>
            <a:endParaRPr lang="en-US" sz="2000" kern="0" dirty="0">
              <a:latin typeface="+mj-lt"/>
            </a:endParaRPr>
          </a:p>
        </p:txBody>
      </p:sp>
      <p:sp>
        <p:nvSpPr>
          <p:cNvPr id="26628" name="VP…">
            <a:extLst>
              <a:ext uri="{FF2B5EF4-FFF2-40B4-BE49-F238E27FC236}">
                <a16:creationId xmlns:a16="http://schemas.microsoft.com/office/drawing/2014/main" xmlns="" id="{E670E016-2AAD-3240-878F-F8E362A772FC}"/>
              </a:ext>
            </a:extLst>
          </p:cNvPr>
          <p:cNvSpPr txBox="1">
            <a:spLocks noChangeArrowheads="1"/>
          </p:cNvSpPr>
          <p:nvPr/>
        </p:nvSpPr>
        <p:spPr bwMode="auto">
          <a:xfrm>
            <a:off x="6378575" y="1768475"/>
            <a:ext cx="4514850" cy="458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54864" tIns="50800" rIns="50800" bIns="50800" anchor="ctr"/>
          <a:lstStyle>
            <a:lvl1pPr defTabSz="3667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3667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3667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366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3667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3667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3667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3667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3667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a:lnSpc>
                <a:spcPct val="120000"/>
              </a:lnSpc>
              <a:spcBef>
                <a:spcPts val="2600"/>
              </a:spcBef>
              <a:buFont typeface="Arial" panose="020B0604020202020204" pitchFamily="34" charset="0"/>
              <a:buNone/>
              <a:defRPr/>
            </a:pPr>
            <a:r>
              <a:rPr lang="en-US" altLang="en-US" sz="2000" dirty="0">
                <a:solidFill>
                  <a:srgbClr val="000000"/>
                </a:solidFill>
                <a:latin typeface="+mj-lt"/>
                <a:ea typeface="Times" pitchFamily="2" charset="0"/>
                <a:cs typeface="Times" pitchFamily="2" charset="0"/>
                <a:sym typeface="Times" pitchFamily="2" charset="0"/>
              </a:rPr>
              <a:t>VP</a:t>
            </a:r>
          </a:p>
          <a:p>
            <a:pPr eaLnBrk="1">
              <a:lnSpc>
                <a:spcPct val="100000"/>
              </a:lnSpc>
              <a:spcBef>
                <a:spcPts val="0"/>
              </a:spcBef>
              <a:buNone/>
              <a:defRPr/>
            </a:pPr>
            <a:endParaRPr lang="es-ES" sz="2000" dirty="0" smtClean="0">
              <a:latin typeface="+mj-lt"/>
            </a:endParaRPr>
          </a:p>
          <a:p>
            <a:pPr eaLnBrk="1">
              <a:lnSpc>
                <a:spcPct val="100000"/>
              </a:lnSpc>
              <a:spcBef>
                <a:spcPts val="0"/>
              </a:spcBef>
              <a:spcAft>
                <a:spcPts val="600"/>
              </a:spcAft>
              <a:buNone/>
              <a:defRPr/>
            </a:pPr>
            <a:r>
              <a:rPr lang="es-ES" sz="2000" dirty="0" smtClean="0">
                <a:latin typeface="+mj-lt"/>
              </a:rPr>
              <a:t>3 Entonces pensó: «¡Qué cosa tan</a:t>
            </a:r>
            <a:br>
              <a:rPr lang="es-ES" sz="2000" dirty="0" smtClean="0">
                <a:latin typeface="+mj-lt"/>
              </a:rPr>
            </a:br>
            <a:r>
              <a:rPr lang="es-ES" sz="2000" dirty="0" smtClean="0">
                <a:latin typeface="+mj-lt"/>
              </a:rPr>
              <a:t>extraña! Voy a ver por qué no se</a:t>
            </a:r>
            <a:br>
              <a:rPr lang="es-ES" sz="2000" dirty="0" smtClean="0">
                <a:latin typeface="+mj-lt"/>
              </a:rPr>
            </a:br>
            <a:r>
              <a:rPr lang="es-ES" sz="2000" dirty="0" smtClean="0">
                <a:latin typeface="+mj-lt"/>
              </a:rPr>
              <a:t>consume la zarza.»</a:t>
            </a:r>
            <a:br>
              <a:rPr lang="es-ES" sz="2000" dirty="0" smtClean="0">
                <a:latin typeface="+mj-lt"/>
              </a:rPr>
            </a:br>
            <a:endParaRPr lang="es-ES" sz="2000" dirty="0" smtClean="0">
              <a:latin typeface="+mj-lt"/>
            </a:endParaRPr>
          </a:p>
          <a:p>
            <a:pPr eaLnBrk="1">
              <a:lnSpc>
                <a:spcPct val="100000"/>
              </a:lnSpc>
              <a:spcBef>
                <a:spcPts val="0"/>
              </a:spcBef>
              <a:spcAft>
                <a:spcPts val="600"/>
              </a:spcAft>
              <a:buNone/>
              <a:defRPr/>
            </a:pPr>
            <a:r>
              <a:rPr lang="es-ES" sz="2000" dirty="0" smtClean="0">
                <a:latin typeface="+mj-lt"/>
              </a:rPr>
              <a:t>4 Cuando el Señor vio que Moisés se</a:t>
            </a:r>
            <a:br>
              <a:rPr lang="es-ES" sz="2000" dirty="0" smtClean="0">
                <a:latin typeface="+mj-lt"/>
              </a:rPr>
            </a:br>
            <a:r>
              <a:rPr lang="es-ES" sz="2000" dirty="0" smtClean="0">
                <a:latin typeface="+mj-lt"/>
              </a:rPr>
              <a:t>acercaba a mirar, lo llamó desde la</a:t>
            </a:r>
            <a:br>
              <a:rPr lang="es-ES" sz="2000" dirty="0" smtClean="0">
                <a:latin typeface="+mj-lt"/>
              </a:rPr>
            </a:br>
            <a:r>
              <a:rPr lang="es-ES" sz="2000" dirty="0" smtClean="0">
                <a:latin typeface="+mj-lt"/>
              </a:rPr>
              <a:t>zarza: —¡Moisés! ¡Moisés! —Aquí</a:t>
            </a:r>
            <a:br>
              <a:rPr lang="es-ES" sz="2000" dirty="0" smtClean="0">
                <a:latin typeface="+mj-lt"/>
              </a:rPr>
            </a:br>
            <a:r>
              <a:rPr lang="es-ES" sz="2000" dirty="0" smtClean="0">
                <a:latin typeface="+mj-lt"/>
              </a:rPr>
              <a:t>estoy —contestó Moisés. </a:t>
            </a:r>
            <a:r>
              <a:rPr lang="es-ES" sz="2000" dirty="0" smtClean="0"/>
              <a:t> </a:t>
            </a:r>
            <a:r>
              <a:rPr lang="en-US" altLang="en-US" sz="2000" dirty="0">
                <a:solidFill>
                  <a:srgbClr val="000000"/>
                </a:solidFill>
                <a:latin typeface="+mj-lt"/>
                <a:ea typeface="Times" pitchFamily="2" charset="0"/>
                <a:cs typeface="Times" pitchFamily="2" charset="0"/>
                <a:sym typeface="Times" pitchFamily="2" charset="0"/>
              </a:rPr>
              <a:t>  </a:t>
            </a:r>
          </a:p>
        </p:txBody>
      </p:sp>
      <p:pic>
        <p:nvPicPr>
          <p:cNvPr id="24581" name="Picture 8"/>
          <p:cNvPicPr>
            <a:picLocks noChangeAspect="1" noChangeArrowheads="1"/>
          </p:cNvPicPr>
          <p:nvPr/>
        </p:nvPicPr>
        <p:blipFill>
          <a:blip r:embed="rId3"/>
          <a:srcRect/>
          <a:stretch>
            <a:fillRect/>
          </a:stretch>
        </p:blipFill>
        <p:spPr bwMode="auto">
          <a:xfrm>
            <a:off x="950913" y="652463"/>
            <a:ext cx="1116012" cy="1116012"/>
          </a:xfrm>
          <a:prstGeom prst="rect">
            <a:avLst/>
          </a:prstGeom>
          <a:noFill/>
          <a:ln w="9525">
            <a:noFill/>
            <a:miter lim="800000"/>
            <a:headEnd/>
            <a:tailEnd/>
          </a:ln>
        </p:spPr>
      </p:pic>
      <p:pic>
        <p:nvPicPr>
          <p:cNvPr id="24582"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872172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Éxodo</a:t>
            </a:r>
            <a:r>
              <a:rPr lang="en-US" b="1" dirty="0" smtClean="0">
                <a:solidFill>
                  <a:schemeClr val="accent2">
                    <a:lumMod val="50000"/>
                  </a:schemeClr>
                </a:solidFill>
                <a:latin typeface="Futura PT Medium"/>
              </a:rPr>
              <a:t> 3.5-6</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936750"/>
            <a:ext cx="4300538" cy="4581525"/>
          </a:xfrm>
          <a:prstGeom prst="rect">
            <a:avLst/>
          </a:prstGeom>
          <a:ln w="12700">
            <a:miter lim="400000"/>
          </a:ln>
          <a:extLst>
            <a:ext uri="{C572A759-6A51-4108-AA02-DFA0A04FC94B}"/>
          </a:extLst>
        </p:spPr>
        <p:txBody>
          <a:bodyPr lIns="50800" tIns="50800" rIns="50800" bIns="50800" anchor="ctr">
            <a:normAutofit/>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000" kern="0" dirty="0">
                <a:latin typeface="+mj-lt"/>
              </a:rPr>
              <a:t>RVR</a:t>
            </a:r>
          </a:p>
          <a:p>
            <a:pPr marL="0" indent="0" defTabSz="368045" eaLnBrk="1" fontAlgn="auto" hangingPunct="1">
              <a:spcBef>
                <a:spcPts val="0"/>
              </a:spcBef>
              <a:buSzTx/>
              <a:buNone/>
              <a:defRPr sz="2331"/>
            </a:pPr>
            <a:endParaRPr lang="es-ES" sz="2200" dirty="0" smtClean="0">
              <a:latin typeface="+mj-lt"/>
            </a:endParaRPr>
          </a:p>
          <a:p>
            <a:pPr marL="0" indent="0" defTabSz="368045" eaLnBrk="1" fontAlgn="auto" hangingPunct="1">
              <a:spcBef>
                <a:spcPts val="0"/>
              </a:spcBef>
              <a:spcAft>
                <a:spcPts val="600"/>
              </a:spcAft>
              <a:buSzTx/>
              <a:buNone/>
              <a:defRPr sz="2331"/>
            </a:pPr>
            <a:r>
              <a:rPr lang="es-ES" sz="2200" dirty="0" smtClean="0">
                <a:latin typeface="+mj-lt"/>
              </a:rPr>
              <a:t>5 Dios le dijo: —No te acerques;</a:t>
            </a:r>
            <a:br>
              <a:rPr lang="es-ES" sz="2200" dirty="0" smtClean="0">
                <a:latin typeface="+mj-lt"/>
              </a:rPr>
            </a:br>
            <a:r>
              <a:rPr lang="es-ES" sz="2200" dirty="0" smtClean="0">
                <a:latin typeface="+mj-lt"/>
              </a:rPr>
              <a:t>quita el calzado de tus pies, porque</a:t>
            </a:r>
            <a:br>
              <a:rPr lang="es-ES" sz="2200" dirty="0" smtClean="0">
                <a:latin typeface="+mj-lt"/>
              </a:rPr>
            </a:br>
            <a:r>
              <a:rPr lang="es-ES" sz="2200" dirty="0" smtClean="0">
                <a:latin typeface="+mj-lt"/>
              </a:rPr>
              <a:t>el lugar en que tú estás, tierra</a:t>
            </a:r>
            <a:br>
              <a:rPr lang="es-ES" sz="2200" dirty="0" smtClean="0">
                <a:latin typeface="+mj-lt"/>
              </a:rPr>
            </a:br>
            <a:r>
              <a:rPr lang="es-ES" sz="2200" dirty="0" smtClean="0">
                <a:latin typeface="+mj-lt"/>
              </a:rPr>
              <a:t>santa es.</a:t>
            </a:r>
            <a:br>
              <a:rPr lang="es-ES" sz="2200" dirty="0" smtClean="0">
                <a:latin typeface="+mj-lt"/>
              </a:rPr>
            </a:br>
            <a:endParaRPr lang="es-ES" sz="2200" dirty="0" smtClean="0">
              <a:latin typeface="+mj-lt"/>
            </a:endParaRPr>
          </a:p>
          <a:p>
            <a:pPr marL="0" indent="0" defTabSz="368045" eaLnBrk="1" fontAlgn="auto" hangingPunct="1">
              <a:spcBef>
                <a:spcPts val="0"/>
              </a:spcBef>
              <a:spcAft>
                <a:spcPts val="600"/>
              </a:spcAft>
              <a:buSzTx/>
              <a:buNone/>
              <a:defRPr sz="2331"/>
            </a:pPr>
            <a:r>
              <a:rPr lang="es-ES" sz="2200" dirty="0" smtClean="0">
                <a:latin typeface="+mj-lt"/>
              </a:rPr>
              <a:t>6 Y añadió: —Yo soy el Dios de tu</a:t>
            </a:r>
            <a:br>
              <a:rPr lang="es-ES" sz="2200" dirty="0" smtClean="0">
                <a:latin typeface="+mj-lt"/>
              </a:rPr>
            </a:br>
            <a:r>
              <a:rPr lang="es-ES" sz="2200" dirty="0" smtClean="0">
                <a:latin typeface="+mj-lt"/>
              </a:rPr>
              <a:t>padre, el Dios de Abraham, el Dios</a:t>
            </a:r>
            <a:br>
              <a:rPr lang="es-ES" sz="2200" dirty="0" smtClean="0">
                <a:latin typeface="+mj-lt"/>
              </a:rPr>
            </a:br>
            <a:r>
              <a:rPr lang="es-ES" sz="2200" dirty="0" smtClean="0">
                <a:latin typeface="+mj-lt"/>
              </a:rPr>
              <a:t>de Isaac y el Dios de Jacob.</a:t>
            </a:r>
            <a:br>
              <a:rPr lang="es-ES" sz="2200" dirty="0" smtClean="0">
                <a:latin typeface="+mj-lt"/>
              </a:rPr>
            </a:br>
            <a:r>
              <a:rPr lang="es-ES" sz="2200" dirty="0" smtClean="0">
                <a:latin typeface="+mj-lt"/>
              </a:rPr>
              <a:t>Entonces Moisés cubrió su rostro,</a:t>
            </a:r>
            <a:br>
              <a:rPr lang="es-ES" sz="2200" dirty="0" smtClean="0">
                <a:latin typeface="+mj-lt"/>
              </a:rPr>
            </a:br>
            <a:r>
              <a:rPr lang="es-ES" sz="2200" dirty="0" smtClean="0">
                <a:latin typeface="+mj-lt"/>
              </a:rPr>
              <a:t>porque tuvo miedo de mirar a Dios. </a:t>
            </a:r>
            <a:endParaRPr lang="en-US" sz="22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3" y="2147885"/>
            <a:ext cx="4606925" cy="4471988"/>
          </a:xfrm>
          <a:prstGeom prst="rect">
            <a:avLst/>
          </a:prstGeom>
          <a:ln w="12700">
            <a:miter lim="400000"/>
          </a:ln>
          <a:extLst>
            <a:ext uri="{C572A759-6A51-4108-AA02-DFA0A04FC94B}"/>
          </a:extLst>
        </p:spPr>
        <p:txBody>
          <a:bodyPr lIns="54864" tIns="50800" rIns="50800" bIns="50800" anchor="ctr">
            <a:normAutofit fontScale="92500" lnSpcReduction="20000"/>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20000"/>
              </a:lnSpc>
              <a:spcBef>
                <a:spcPts val="0"/>
              </a:spcBef>
              <a:spcAft>
                <a:spcPts val="0"/>
              </a:spcAft>
              <a:defRPr sz="2331" b="0">
                <a:latin typeface="Times"/>
                <a:ea typeface="Times"/>
                <a:cs typeface="Times"/>
                <a:sym typeface="Times"/>
              </a:defRPr>
            </a:pPr>
            <a:endParaRPr lang="es-ES" sz="2331" dirty="0" smtClean="0">
              <a:sym typeface="Times"/>
            </a:endParaRPr>
          </a:p>
          <a:p>
            <a:pPr defTabSz="368045" eaLnBrk="1" fontAlgn="auto">
              <a:lnSpc>
                <a:spcPct val="120000"/>
              </a:lnSpc>
              <a:spcBef>
                <a:spcPts val="0"/>
              </a:spcBef>
              <a:spcAft>
                <a:spcPts val="600"/>
              </a:spcAft>
              <a:defRPr sz="2331" b="0">
                <a:latin typeface="Times"/>
                <a:ea typeface="Times"/>
                <a:cs typeface="Times"/>
                <a:sym typeface="Times"/>
              </a:defRPr>
            </a:pPr>
            <a:r>
              <a:rPr lang="es-ES" sz="2331" dirty="0" smtClean="0">
                <a:latin typeface="+mj-lt"/>
                <a:sym typeface="Times"/>
              </a:rPr>
              <a:t>5 Entonces Dios le dijo: —No te acerques. Y descálzate, porque el</a:t>
            </a:r>
            <a:br>
              <a:rPr lang="es-ES" sz="2331" dirty="0" smtClean="0">
                <a:latin typeface="+mj-lt"/>
                <a:sym typeface="Times"/>
              </a:rPr>
            </a:br>
            <a:r>
              <a:rPr lang="es-ES" sz="2331" dirty="0" smtClean="0">
                <a:latin typeface="+mj-lt"/>
                <a:sym typeface="Times"/>
              </a:rPr>
              <a:t>lugar donde estás es sagrado.</a:t>
            </a:r>
            <a:br>
              <a:rPr lang="es-ES" sz="2331" dirty="0" smtClean="0">
                <a:latin typeface="+mj-lt"/>
                <a:sym typeface="Times"/>
              </a:rPr>
            </a:br>
            <a:endParaRPr lang="es-ES" sz="2331" dirty="0" smtClean="0">
              <a:latin typeface="+mj-lt"/>
              <a:sym typeface="Times"/>
            </a:endParaRPr>
          </a:p>
          <a:p>
            <a:pPr defTabSz="368045" eaLnBrk="1" fontAlgn="auto">
              <a:lnSpc>
                <a:spcPct val="120000"/>
              </a:lnSpc>
              <a:spcBef>
                <a:spcPts val="0"/>
              </a:spcBef>
              <a:spcAft>
                <a:spcPts val="600"/>
              </a:spcAft>
              <a:defRPr sz="2331" b="0">
                <a:latin typeface="Times"/>
                <a:ea typeface="Times"/>
                <a:cs typeface="Times"/>
                <a:sym typeface="Times"/>
              </a:defRPr>
            </a:pPr>
            <a:r>
              <a:rPr lang="es-ES" sz="2331" dirty="0" smtClean="0">
                <a:latin typeface="+mj-lt"/>
                <a:sym typeface="Times"/>
              </a:rPr>
              <a:t>6 Y añadió: —Yo soy el Dios de tus</a:t>
            </a:r>
            <a:br>
              <a:rPr lang="es-ES" sz="2331" dirty="0" smtClean="0">
                <a:latin typeface="+mj-lt"/>
                <a:sym typeface="Times"/>
              </a:rPr>
            </a:br>
            <a:r>
              <a:rPr lang="es-ES" sz="2331" dirty="0" smtClean="0">
                <a:latin typeface="+mj-lt"/>
                <a:sym typeface="Times"/>
              </a:rPr>
              <a:t>antepasados. Soy el Dios de Abraham, de Isaac y de Jacob. Moisés se cubrió la cara, pues tuvo miedo de mirar a Dios, </a:t>
            </a:r>
            <a:br>
              <a:rPr lang="es-ES" sz="2331" dirty="0" smtClean="0">
                <a:latin typeface="+mj-lt"/>
                <a:sym typeface="Times"/>
              </a:rPr>
            </a:br>
            <a:r>
              <a:rPr lang="es-ES" sz="2331" dirty="0">
                <a:sym typeface="Times"/>
              </a:rPr>
              <a:t/>
            </a:r>
            <a:br>
              <a:rPr lang="es-ES" sz="2331" dirty="0">
                <a:sym typeface="Times"/>
              </a:rPr>
            </a:br>
            <a:endParaRPr lang="en-US" sz="2000" kern="0" dirty="0">
              <a:solidFill>
                <a:srgbClr val="000000"/>
              </a:solidFill>
              <a:latin typeface="+mj-lt"/>
              <a:ea typeface="Times"/>
              <a:cs typeface="Times"/>
              <a:sym typeface="Times"/>
            </a:endParaRPr>
          </a:p>
        </p:txBody>
      </p:sp>
      <p:pic>
        <p:nvPicPr>
          <p:cNvPr id="26629"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6630"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2" y="990600"/>
            <a:ext cx="9366023"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Éxodo</a:t>
            </a:r>
            <a:r>
              <a:rPr lang="en-US" b="1" dirty="0" smtClean="0">
                <a:solidFill>
                  <a:schemeClr val="accent2">
                    <a:lumMod val="50000"/>
                  </a:schemeClr>
                </a:solidFill>
                <a:latin typeface="Futura PT Medium"/>
              </a:rPr>
              <a:t> 3.7-8</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936750"/>
            <a:ext cx="4300538" cy="4581525"/>
          </a:xfrm>
          <a:prstGeom prst="rect">
            <a:avLst/>
          </a:prstGeom>
          <a:ln w="12700">
            <a:miter lim="400000"/>
          </a:ln>
          <a:extLst>
            <a:ext uri="{C572A759-6A51-4108-AA02-DFA0A04FC94B}"/>
          </a:extLst>
        </p:spPr>
        <p:txBody>
          <a:bodyPr lIns="50800" tIns="50800" rIns="50800" bIns="50800" anchor="ctr">
            <a:normAutofit fontScale="77500" lnSpcReduction="20000"/>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000" kern="0" dirty="0">
                <a:latin typeface="+mj-lt"/>
              </a:rPr>
              <a:t>RVR</a:t>
            </a:r>
          </a:p>
          <a:p>
            <a:pPr marL="0" indent="0" defTabSz="368045" eaLnBrk="1" fontAlgn="auto" hangingPunct="1">
              <a:lnSpc>
                <a:spcPct val="120000"/>
              </a:lnSpc>
              <a:spcBef>
                <a:spcPts val="0"/>
              </a:spcBef>
              <a:buSzTx/>
              <a:buNone/>
              <a:defRPr sz="2331"/>
            </a:pPr>
            <a:endParaRPr lang="es-ES" sz="2331" dirty="0" smtClean="0">
              <a:latin typeface="+mj-lt"/>
            </a:endParaRPr>
          </a:p>
          <a:p>
            <a:pPr marL="0" indent="0" defTabSz="368045" eaLnBrk="1" fontAlgn="auto" hangingPunct="1">
              <a:lnSpc>
                <a:spcPct val="120000"/>
              </a:lnSpc>
              <a:spcBef>
                <a:spcPts val="0"/>
              </a:spcBef>
              <a:spcAft>
                <a:spcPts val="600"/>
              </a:spcAft>
              <a:buSzTx/>
              <a:buNone/>
              <a:defRPr sz="2331"/>
            </a:pPr>
            <a:r>
              <a:rPr lang="es-ES" sz="2331" dirty="0" smtClean="0">
                <a:latin typeface="+mj-lt"/>
              </a:rPr>
              <a:t>7 Dijo luego Jehová: —Bien he visto la aflicción de mi pueblo que está en Egipto, y he oído su clamor a causa de sus opresores, pues he conocido sus angustias.</a:t>
            </a:r>
            <a:br>
              <a:rPr lang="es-ES" sz="2331" dirty="0" smtClean="0">
                <a:latin typeface="+mj-lt"/>
              </a:rPr>
            </a:br>
            <a:endParaRPr lang="es-ES" sz="2331" dirty="0" smtClean="0">
              <a:latin typeface="+mj-lt"/>
            </a:endParaRPr>
          </a:p>
          <a:p>
            <a:pPr marL="0" indent="0" defTabSz="368045" eaLnBrk="1" fontAlgn="auto" hangingPunct="1">
              <a:lnSpc>
                <a:spcPct val="120000"/>
              </a:lnSpc>
              <a:spcBef>
                <a:spcPts val="0"/>
              </a:spcBef>
              <a:spcAft>
                <a:spcPts val="600"/>
              </a:spcAft>
              <a:buSzTx/>
              <a:buNone/>
              <a:defRPr sz="2331"/>
            </a:pPr>
            <a:r>
              <a:rPr lang="es-ES" sz="2331" dirty="0" smtClean="0">
                <a:latin typeface="+mj-lt"/>
              </a:rPr>
              <a:t>8 Por eso he descendido para librar los de manos de los egipcios y sacarlos de aquella tierra a una tierra buena y ancha, a una tierra que fluye leche y miel, a los lugares del cananeo, del heteo, del amorreo, del</a:t>
            </a:r>
            <a:br>
              <a:rPr lang="es-ES" sz="2331" dirty="0" smtClean="0">
                <a:latin typeface="+mj-lt"/>
              </a:rPr>
            </a:br>
            <a:r>
              <a:rPr lang="es-ES" sz="2331" dirty="0" err="1" smtClean="0">
                <a:latin typeface="+mj-lt"/>
              </a:rPr>
              <a:t>ferezeo</a:t>
            </a:r>
            <a:r>
              <a:rPr lang="es-ES" sz="2331" dirty="0" smtClean="0">
                <a:latin typeface="+mj-lt"/>
              </a:rPr>
              <a:t>, del </a:t>
            </a:r>
            <a:r>
              <a:rPr lang="es-ES" sz="2331" dirty="0" err="1" smtClean="0">
                <a:latin typeface="+mj-lt"/>
              </a:rPr>
              <a:t>heveo</a:t>
            </a:r>
            <a:r>
              <a:rPr lang="es-ES" sz="2331" dirty="0" smtClean="0">
                <a:latin typeface="+mj-lt"/>
              </a:rPr>
              <a:t> y del jebuseo. </a:t>
            </a: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3" y="1902884"/>
            <a:ext cx="4606925" cy="4921250"/>
          </a:xfrm>
          <a:prstGeom prst="rect">
            <a:avLst/>
          </a:prstGeom>
          <a:ln w="12700">
            <a:miter lim="400000"/>
          </a:ln>
          <a:extLst>
            <a:ext uri="{C572A759-6A51-4108-AA02-DFA0A04FC94B}"/>
          </a:extLst>
        </p:spPr>
        <p:txBody>
          <a:bodyPr lIns="54864" tIns="50800" rIns="50800" bIns="50800" anchor="ctr">
            <a:normAutofit fontScale="32500" lnSpcReduction="20000"/>
          </a:bodyPr>
          <a:lstStyle/>
          <a:p>
            <a:pPr defTabSz="368045" eaLnBrk="1" fontAlgn="auto">
              <a:lnSpc>
                <a:spcPct val="120000"/>
              </a:lnSpc>
              <a:spcBef>
                <a:spcPts val="2600"/>
              </a:spcBef>
              <a:spcAft>
                <a:spcPts val="0"/>
              </a:spcAft>
              <a:defRPr sz="2331" b="0">
                <a:latin typeface="Times"/>
                <a:ea typeface="Times"/>
                <a:cs typeface="Times"/>
                <a:sym typeface="Times"/>
              </a:defRPr>
            </a:pPr>
            <a:r>
              <a:rPr sz="4900" kern="0" dirty="0">
                <a:solidFill>
                  <a:srgbClr val="000000"/>
                </a:solidFill>
                <a:latin typeface="+mj-lt"/>
                <a:ea typeface="Times"/>
                <a:cs typeface="Times"/>
                <a:sym typeface="Times"/>
              </a:rPr>
              <a:t>VP</a:t>
            </a:r>
          </a:p>
          <a:p>
            <a:pPr defTabSz="368045" eaLnBrk="1" fontAlgn="auto">
              <a:spcBef>
                <a:spcPts val="0"/>
              </a:spcBef>
              <a:spcAft>
                <a:spcPts val="0"/>
              </a:spcAft>
              <a:defRPr sz="2331" b="0">
                <a:latin typeface="Times"/>
                <a:ea typeface="Times"/>
                <a:cs typeface="Times"/>
                <a:sym typeface="Times"/>
              </a:defRPr>
            </a:pPr>
            <a:endParaRPr lang="es-ES" sz="5500" dirty="0" smtClean="0">
              <a:latin typeface="+mj-lt"/>
              <a:sym typeface="Times"/>
            </a:endParaRPr>
          </a:p>
          <a:p>
            <a:pPr defTabSz="368045" eaLnBrk="1" fontAlgn="auto">
              <a:lnSpc>
                <a:spcPct val="120000"/>
              </a:lnSpc>
              <a:spcBef>
                <a:spcPts val="0"/>
              </a:spcBef>
              <a:spcAft>
                <a:spcPts val="600"/>
              </a:spcAft>
              <a:defRPr sz="2331" b="0">
                <a:latin typeface="Times"/>
                <a:ea typeface="Times"/>
                <a:cs typeface="Times"/>
                <a:sym typeface="Times"/>
              </a:defRPr>
            </a:pPr>
            <a:r>
              <a:rPr lang="es-ES" sz="5500" dirty="0" smtClean="0">
                <a:latin typeface="+mj-lt"/>
                <a:sym typeface="Times"/>
              </a:rPr>
              <a:t>7 pero el Señor siguió diciendo: —Claramente he visto cómo sufre mi pueblo que está en Egipto. Los he oído quejarse por culpa de sus capataces, y sé muy bien lo que sufren.</a:t>
            </a:r>
            <a:br>
              <a:rPr lang="es-ES" sz="5500" dirty="0" smtClean="0">
                <a:latin typeface="+mj-lt"/>
                <a:sym typeface="Times"/>
              </a:rPr>
            </a:br>
            <a:endParaRPr lang="es-ES" sz="5500" dirty="0" smtClean="0">
              <a:latin typeface="+mj-lt"/>
              <a:sym typeface="Times"/>
            </a:endParaRPr>
          </a:p>
          <a:p>
            <a:pPr defTabSz="368045" eaLnBrk="1" fontAlgn="auto">
              <a:lnSpc>
                <a:spcPct val="120000"/>
              </a:lnSpc>
              <a:spcBef>
                <a:spcPts val="0"/>
              </a:spcBef>
              <a:spcAft>
                <a:spcPts val="600"/>
              </a:spcAft>
              <a:defRPr sz="2331" b="0">
                <a:latin typeface="Times"/>
                <a:ea typeface="Times"/>
                <a:cs typeface="Times"/>
                <a:sym typeface="Times"/>
              </a:defRPr>
            </a:pPr>
            <a:r>
              <a:rPr lang="es-ES" sz="5500" dirty="0" smtClean="0">
                <a:latin typeface="+mj-lt"/>
                <a:sym typeface="Times"/>
              </a:rPr>
              <a:t>8 Por eso he bajado, para salvarlos del poder de los egipcios; voy a sacarlos de ese país y a llevarlos a una tierra grande y buena, donde la leche y la miel corren como el agua. Es el país donde viven los cananeos, los hititas, los amorreos, los </a:t>
            </a:r>
            <a:r>
              <a:rPr lang="es-ES" sz="5500" dirty="0" err="1" smtClean="0">
                <a:latin typeface="+mj-lt"/>
                <a:sym typeface="Times"/>
              </a:rPr>
              <a:t>ferezeos</a:t>
            </a:r>
            <a:r>
              <a:rPr lang="es-ES" sz="5500" dirty="0" smtClean="0">
                <a:latin typeface="+mj-lt"/>
                <a:sym typeface="Times"/>
              </a:rPr>
              <a:t>, los </a:t>
            </a:r>
            <a:r>
              <a:rPr lang="es-ES" sz="5500" dirty="0" err="1" smtClean="0">
                <a:latin typeface="+mj-lt"/>
                <a:sym typeface="Times"/>
              </a:rPr>
              <a:t>heveos</a:t>
            </a:r>
            <a:r>
              <a:rPr lang="es-ES" sz="5500" dirty="0" smtClean="0">
                <a:latin typeface="+mj-lt"/>
                <a:sym typeface="Times"/>
              </a:rPr>
              <a:t> y los jebuseos. </a:t>
            </a:r>
            <a:endParaRPr lang="en-US" sz="4500" kern="0" dirty="0">
              <a:solidFill>
                <a:srgbClr val="000000"/>
              </a:solidFill>
              <a:latin typeface="+mj-lt"/>
              <a:ea typeface="Times"/>
              <a:cs typeface="Times"/>
              <a:sym typeface="Times"/>
            </a:endParaRPr>
          </a:p>
        </p:txBody>
      </p:sp>
      <p:pic>
        <p:nvPicPr>
          <p:cNvPr id="28677"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28678"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523233-ED2B-0C40-B85A-EBCEC6FBB269}"/>
              </a:ext>
            </a:extLst>
          </p:cNvPr>
          <p:cNvSpPr>
            <a:spLocks noGrp="1"/>
          </p:cNvSpPr>
          <p:nvPr>
            <p:ph type="title"/>
          </p:nvPr>
        </p:nvSpPr>
        <p:spPr>
          <a:xfrm>
            <a:off x="2303463" y="990600"/>
            <a:ext cx="8342766" cy="585788"/>
          </a:xfrm>
        </p:spPr>
        <p:txBody>
          <a:bodyPr rtlCol="0">
            <a:normAutofit fontScale="90000"/>
          </a:bodyPr>
          <a:lstStyle/>
          <a:p>
            <a:pPr eaLnBrk="1" fontAlgn="auto" hangingPunct="1">
              <a:spcAft>
                <a:spcPts val="0"/>
              </a:spcAft>
              <a:defRPr/>
            </a:pPr>
            <a:r>
              <a:rPr lang="en-US" dirty="0">
                <a:solidFill>
                  <a:srgbClr val="7B3408"/>
                </a:solidFill>
                <a:latin typeface="Futura Std Medium Condensed" panose="020B0502020204020303" pitchFamily="34" charset="0"/>
              </a:rPr>
              <a:t>TEXTO BÍBLICO: </a:t>
            </a:r>
            <a:r>
              <a:rPr lang="en-US" b="1" dirty="0" err="1" smtClean="0">
                <a:solidFill>
                  <a:schemeClr val="accent2">
                    <a:lumMod val="50000"/>
                  </a:schemeClr>
                </a:solidFill>
                <a:latin typeface="Futura PT Medium"/>
              </a:rPr>
              <a:t>Éxodo</a:t>
            </a:r>
            <a:r>
              <a:rPr lang="en-US" b="1" dirty="0" smtClean="0">
                <a:solidFill>
                  <a:schemeClr val="accent2">
                    <a:lumMod val="50000"/>
                  </a:schemeClr>
                </a:solidFill>
                <a:latin typeface="Futura PT Medium"/>
              </a:rPr>
              <a:t> 3.9-10</a:t>
            </a:r>
            <a:endParaRPr lang="en-US" dirty="0">
              <a:solidFill>
                <a:srgbClr val="7B3408"/>
              </a:solidFill>
              <a:latin typeface="Futura Std Medium Condensed" panose="020B0502020204020303" pitchFamily="34" charset="0"/>
            </a:endParaRPr>
          </a:p>
        </p:txBody>
      </p:sp>
      <p:cxnSp>
        <p:nvCxnSpPr>
          <p:cNvPr id="6" name="Straight Connector 5">
            <a:extLst>
              <a:ext uri="{FF2B5EF4-FFF2-40B4-BE49-F238E27FC236}">
                <a16:creationId xmlns:a16="http://schemas.microsoft.com/office/drawing/2014/main" xmlns="" id="{F84BB26E-3008-4749-B417-7516746A4B09}"/>
              </a:ext>
            </a:extLst>
          </p:cNvPr>
          <p:cNvCxnSpPr>
            <a:cxnSpLocks/>
          </p:cNvCxnSpPr>
          <p:nvPr/>
        </p:nvCxnSpPr>
        <p:spPr>
          <a:xfrm>
            <a:off x="2374900" y="1576388"/>
            <a:ext cx="6346825" cy="0"/>
          </a:xfrm>
          <a:prstGeom prst="line">
            <a:avLst/>
          </a:prstGeom>
          <a:ln w="25400">
            <a:solidFill>
              <a:srgbClr val="7B3408"/>
            </a:solidFill>
          </a:ln>
        </p:spPr>
        <p:style>
          <a:lnRef idx="1">
            <a:schemeClr val="accent1"/>
          </a:lnRef>
          <a:fillRef idx="0">
            <a:schemeClr val="accent1"/>
          </a:fillRef>
          <a:effectRef idx="0">
            <a:schemeClr val="accent1"/>
          </a:effectRef>
          <a:fontRef idx="minor">
            <a:schemeClr val="tx1"/>
          </a:fontRef>
        </p:style>
      </p:cxnSp>
      <p:sp>
        <p:nvSpPr>
          <p:cNvPr id="8" name="RVR…">
            <a:extLst>
              <a:ext uri="{FF2B5EF4-FFF2-40B4-BE49-F238E27FC236}">
                <a16:creationId xmlns:a16="http://schemas.microsoft.com/office/drawing/2014/main" xmlns="" id="{69EED4DA-DCBE-A648-9B13-8749E0403513}"/>
              </a:ext>
            </a:extLst>
          </p:cNvPr>
          <p:cNvSpPr txBox="1">
            <a:spLocks/>
          </p:cNvSpPr>
          <p:nvPr/>
        </p:nvSpPr>
        <p:spPr>
          <a:xfrm>
            <a:off x="1593850" y="1936750"/>
            <a:ext cx="4300538" cy="4581525"/>
          </a:xfrm>
          <a:prstGeom prst="rect">
            <a:avLst/>
          </a:prstGeom>
          <a:ln w="12700">
            <a:miter lim="400000"/>
          </a:ln>
          <a:extLst>
            <a:ext uri="{C572A759-6A51-4108-AA02-DFA0A04FC94B}"/>
          </a:extLst>
        </p:spPr>
        <p:txBody>
          <a:bodyPr lIns="50800" tIns="50800" rIns="50800" bIns="50800" anchor="ctr">
            <a:normAutofit fontScale="92500" lnSpcReduction="10000"/>
          </a:bodyPr>
          <a:lstStyle>
            <a:lvl1pPr marL="513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1pPr>
            <a:lvl2pPr marL="958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2pPr>
            <a:lvl3pPr marL="1402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3pPr>
            <a:lvl4pPr marL="1847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4pPr>
            <a:lvl5pPr marL="2291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5pPr>
            <a:lvl6pPr marL="2736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6pPr>
            <a:lvl7pPr marL="3180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7pPr>
            <a:lvl8pPr marL="36254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8pPr>
            <a:lvl9pPr marL="4069953" marR="0" indent="-513953" algn="l" defTabSz="584200" rtl="0" latinLnBrk="0">
              <a:lnSpc>
                <a:spcPct val="100000"/>
              </a:lnSpc>
              <a:spcBef>
                <a:spcPts val="4200"/>
              </a:spcBef>
              <a:spcAft>
                <a:spcPts val="0"/>
              </a:spcAft>
              <a:buClrTx/>
              <a:buSzPct val="145000"/>
              <a:buFontTx/>
              <a:buChar char="•"/>
              <a:tabLst/>
              <a:defRPr sz="3700" b="0" i="0" u="none" strike="noStrike" cap="none" spc="0" baseline="0">
                <a:ln>
                  <a:noFill/>
                </a:ln>
                <a:solidFill>
                  <a:srgbClr val="000000"/>
                </a:solidFill>
                <a:uFillTx/>
                <a:latin typeface="Times"/>
                <a:ea typeface="Times"/>
                <a:cs typeface="Times"/>
                <a:sym typeface="Times"/>
              </a:defRPr>
            </a:lvl9pPr>
          </a:lstStyle>
          <a:p>
            <a:pPr marL="0" indent="0" defTabSz="368045" eaLnBrk="1" fontAlgn="auto" hangingPunct="1">
              <a:lnSpc>
                <a:spcPct val="120000"/>
              </a:lnSpc>
              <a:spcBef>
                <a:spcPts val="2600"/>
              </a:spcBef>
              <a:buSzTx/>
              <a:buFontTx/>
              <a:buNone/>
              <a:defRPr sz="2331"/>
            </a:pPr>
            <a:r>
              <a:rPr lang="en-US" sz="2000" kern="0" dirty="0">
                <a:latin typeface="+mj-lt"/>
              </a:rPr>
              <a:t>RVR</a:t>
            </a:r>
          </a:p>
          <a:p>
            <a:pPr marL="0" indent="0" defTabSz="368045" eaLnBrk="1" fontAlgn="auto" hangingPunct="1">
              <a:lnSpc>
                <a:spcPct val="120000"/>
              </a:lnSpc>
              <a:spcBef>
                <a:spcPts val="0"/>
              </a:spcBef>
              <a:buSzTx/>
              <a:buNone/>
              <a:defRPr sz="2331"/>
            </a:pPr>
            <a:r>
              <a:rPr lang="es-ES" sz="2331" dirty="0" smtClean="0">
                <a:latin typeface="+mj-lt"/>
              </a:rPr>
              <a:t/>
            </a:r>
            <a:br>
              <a:rPr lang="es-ES" sz="2331" dirty="0" smtClean="0">
                <a:latin typeface="+mj-lt"/>
              </a:rPr>
            </a:br>
            <a:r>
              <a:rPr lang="es-ES" sz="2331" dirty="0" smtClean="0">
                <a:latin typeface="+mj-lt"/>
              </a:rPr>
              <a:t>9 El clamor, pues, de los hijos de Israel ha llegado ante mí, y también he visto la opresión con que los egipcios los oprimen.</a:t>
            </a:r>
            <a:br>
              <a:rPr lang="es-ES" sz="2331" dirty="0" smtClean="0">
                <a:latin typeface="+mj-lt"/>
              </a:rPr>
            </a:br>
            <a:endParaRPr lang="es-ES" sz="2331" dirty="0" smtClean="0">
              <a:latin typeface="+mj-lt"/>
            </a:endParaRPr>
          </a:p>
          <a:p>
            <a:pPr marL="0" indent="0" defTabSz="368045" eaLnBrk="1" fontAlgn="auto" hangingPunct="1">
              <a:lnSpc>
                <a:spcPct val="120000"/>
              </a:lnSpc>
              <a:spcBef>
                <a:spcPts val="0"/>
              </a:spcBef>
              <a:buSzTx/>
              <a:buNone/>
              <a:defRPr sz="2331"/>
            </a:pPr>
            <a:r>
              <a:rPr lang="es-ES" sz="2331" dirty="0" smtClean="0">
                <a:latin typeface="+mj-lt"/>
              </a:rPr>
              <a:t>10 Ven, por tanto, ahora, y te enviaré al faraón para que saques de Egipto a mi pueblo, a los hijos de Israel. </a:t>
            </a:r>
            <a:br>
              <a:rPr lang="es-ES" sz="2331" dirty="0" smtClean="0">
                <a:latin typeface="+mj-lt"/>
              </a:rPr>
            </a:br>
            <a:endParaRPr lang="en-US" sz="2000" kern="0" dirty="0">
              <a:latin typeface="+mj-lt"/>
            </a:endParaRPr>
          </a:p>
        </p:txBody>
      </p:sp>
      <p:sp>
        <p:nvSpPr>
          <p:cNvPr id="9" name="VP…">
            <a:extLst>
              <a:ext uri="{FF2B5EF4-FFF2-40B4-BE49-F238E27FC236}">
                <a16:creationId xmlns:a16="http://schemas.microsoft.com/office/drawing/2014/main" xmlns="" id="{2D77092E-5F4D-A246-9AD7-B44E902F138C}"/>
              </a:ext>
            </a:extLst>
          </p:cNvPr>
          <p:cNvSpPr txBox="1"/>
          <p:nvPr/>
        </p:nvSpPr>
        <p:spPr>
          <a:xfrm>
            <a:off x="6418262" y="1776184"/>
            <a:ext cx="4606925" cy="4471988"/>
          </a:xfrm>
          <a:prstGeom prst="rect">
            <a:avLst/>
          </a:prstGeom>
          <a:ln w="12700">
            <a:miter lim="400000"/>
          </a:ln>
          <a:extLst>
            <a:ext uri="{C572A759-6A51-4108-AA02-DFA0A04FC94B}"/>
          </a:extLst>
        </p:spPr>
        <p:txBody>
          <a:bodyPr lIns="54864" tIns="50800" rIns="50800" bIns="50800" anchor="ctr">
            <a:normAutofit/>
          </a:bodyPr>
          <a:lstStyle/>
          <a:p>
            <a:pPr defTabSz="368045" eaLnBrk="1" fontAlgn="auto">
              <a:lnSpc>
                <a:spcPct val="120000"/>
              </a:lnSpc>
              <a:spcBef>
                <a:spcPts val="2600"/>
              </a:spcBef>
              <a:spcAft>
                <a:spcPts val="0"/>
              </a:spcAft>
              <a:defRPr sz="2331" b="0">
                <a:latin typeface="Times"/>
                <a:ea typeface="Times"/>
                <a:cs typeface="Times"/>
                <a:sym typeface="Times"/>
              </a:defRPr>
            </a:pPr>
            <a:r>
              <a:rPr sz="2000" kern="0" dirty="0">
                <a:solidFill>
                  <a:srgbClr val="000000"/>
                </a:solidFill>
                <a:latin typeface="+mj-lt"/>
                <a:ea typeface="Times"/>
                <a:cs typeface="Times"/>
                <a:sym typeface="Times"/>
              </a:rPr>
              <a:t>VP</a:t>
            </a:r>
          </a:p>
          <a:p>
            <a:pPr defTabSz="368045" eaLnBrk="1" fontAlgn="auto">
              <a:lnSpc>
                <a:spcPct val="110000"/>
              </a:lnSpc>
              <a:spcBef>
                <a:spcPts val="0"/>
              </a:spcBef>
              <a:spcAft>
                <a:spcPts val="0"/>
              </a:spcAft>
              <a:defRPr sz="2331" b="0">
                <a:latin typeface="Times"/>
                <a:ea typeface="Times"/>
                <a:cs typeface="Times"/>
                <a:sym typeface="Times"/>
              </a:defRPr>
            </a:pP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9 Mira, he escuchado las quejas de</a:t>
            </a:r>
            <a:br>
              <a:rPr lang="es-ES" sz="2200" dirty="0" smtClean="0">
                <a:latin typeface="+mj-lt"/>
                <a:sym typeface="Times"/>
              </a:rPr>
            </a:br>
            <a:r>
              <a:rPr lang="es-ES" sz="2200" dirty="0" smtClean="0">
                <a:latin typeface="+mj-lt"/>
                <a:sym typeface="Times"/>
              </a:rPr>
              <a:t>los israelitas, y he visto también</a:t>
            </a:r>
            <a:br>
              <a:rPr lang="es-ES" sz="2200" dirty="0" smtClean="0">
                <a:latin typeface="+mj-lt"/>
                <a:sym typeface="Times"/>
              </a:rPr>
            </a:br>
            <a:r>
              <a:rPr lang="es-ES" sz="2200" dirty="0" smtClean="0">
                <a:latin typeface="+mj-lt"/>
                <a:sym typeface="Times"/>
              </a:rPr>
              <a:t>que los egipcios los maltratan</a:t>
            </a:r>
            <a:br>
              <a:rPr lang="es-ES" sz="2200" dirty="0" smtClean="0">
                <a:latin typeface="+mj-lt"/>
                <a:sym typeface="Times"/>
              </a:rPr>
            </a:br>
            <a:r>
              <a:rPr lang="es-ES" sz="2200" dirty="0" smtClean="0">
                <a:latin typeface="+mj-lt"/>
                <a:sym typeface="Times"/>
              </a:rPr>
              <a:t>mucho.</a:t>
            </a:r>
            <a:br>
              <a:rPr lang="es-ES" sz="2200" dirty="0" smtClean="0">
                <a:latin typeface="+mj-lt"/>
                <a:sym typeface="Times"/>
              </a:rPr>
            </a:br>
            <a:endParaRPr lang="es-ES" sz="2200" dirty="0" smtClean="0">
              <a:latin typeface="+mj-lt"/>
              <a:sym typeface="Times"/>
            </a:endParaRPr>
          </a:p>
          <a:p>
            <a:pPr defTabSz="368045" eaLnBrk="1" fontAlgn="auto">
              <a:lnSpc>
                <a:spcPct val="110000"/>
              </a:lnSpc>
              <a:spcBef>
                <a:spcPts val="0"/>
              </a:spcBef>
              <a:spcAft>
                <a:spcPts val="0"/>
              </a:spcAft>
              <a:defRPr sz="2331" b="0">
                <a:latin typeface="Times"/>
                <a:ea typeface="Times"/>
                <a:cs typeface="Times"/>
                <a:sym typeface="Times"/>
              </a:defRPr>
            </a:pPr>
            <a:r>
              <a:rPr lang="es-ES" sz="2200" dirty="0" smtClean="0">
                <a:latin typeface="+mj-lt"/>
                <a:sym typeface="Times"/>
              </a:rPr>
              <a:t>10 Por lo tanto, ponte en camino,</a:t>
            </a:r>
            <a:br>
              <a:rPr lang="es-ES" sz="2200" dirty="0" smtClean="0">
                <a:latin typeface="+mj-lt"/>
                <a:sym typeface="Times"/>
              </a:rPr>
            </a:br>
            <a:r>
              <a:rPr lang="es-ES" sz="2200" dirty="0" smtClean="0">
                <a:latin typeface="+mj-lt"/>
                <a:sym typeface="Times"/>
              </a:rPr>
              <a:t>que te voy a enviar ante el faraón</a:t>
            </a:r>
            <a:br>
              <a:rPr lang="es-ES" sz="2200" dirty="0" smtClean="0">
                <a:latin typeface="+mj-lt"/>
                <a:sym typeface="Times"/>
              </a:rPr>
            </a:br>
            <a:r>
              <a:rPr lang="es-ES" sz="2200" dirty="0" smtClean="0">
                <a:latin typeface="+mj-lt"/>
                <a:sym typeface="Times"/>
              </a:rPr>
              <a:t>para que saques de Egipto a mi</a:t>
            </a:r>
            <a:br>
              <a:rPr lang="es-ES" sz="2200" dirty="0" smtClean="0">
                <a:latin typeface="+mj-lt"/>
                <a:sym typeface="Times"/>
              </a:rPr>
            </a:br>
            <a:r>
              <a:rPr lang="es-ES" sz="2200" dirty="0" smtClean="0">
                <a:latin typeface="+mj-lt"/>
                <a:sym typeface="Times"/>
              </a:rPr>
              <a:t>pueblo, a los israelitas. </a:t>
            </a:r>
            <a:endParaRPr lang="en-US" sz="2200" kern="0" dirty="0">
              <a:solidFill>
                <a:srgbClr val="000000"/>
              </a:solidFill>
              <a:latin typeface="+mj-lt"/>
              <a:ea typeface="Times"/>
              <a:cs typeface="Times"/>
              <a:sym typeface="Times"/>
            </a:endParaRPr>
          </a:p>
        </p:txBody>
      </p:sp>
      <p:pic>
        <p:nvPicPr>
          <p:cNvPr id="30725" name="Picture 9"/>
          <p:cNvPicPr>
            <a:picLocks noChangeAspect="1" noChangeArrowheads="1"/>
          </p:cNvPicPr>
          <p:nvPr/>
        </p:nvPicPr>
        <p:blipFill>
          <a:blip r:embed="rId3"/>
          <a:srcRect/>
          <a:stretch>
            <a:fillRect/>
          </a:stretch>
        </p:blipFill>
        <p:spPr bwMode="auto">
          <a:xfrm>
            <a:off x="1036638" y="725488"/>
            <a:ext cx="1116012" cy="1116012"/>
          </a:xfrm>
          <a:prstGeom prst="rect">
            <a:avLst/>
          </a:prstGeom>
          <a:noFill/>
          <a:ln w="9525">
            <a:noFill/>
            <a:miter lim="800000"/>
            <a:headEnd/>
            <a:tailEnd/>
          </a:ln>
        </p:spPr>
      </p:pic>
      <p:pic>
        <p:nvPicPr>
          <p:cNvPr id="30726" name="Picture 6"/>
          <p:cNvPicPr>
            <a:picLocks noChangeAspect="1" noChangeArrowheads="1"/>
          </p:cNvPicPr>
          <p:nvPr/>
        </p:nvPicPr>
        <p:blipFill>
          <a:blip r:embed="rId4"/>
          <a:srcRect/>
          <a:stretch>
            <a:fillRect/>
          </a:stretch>
        </p:blipFill>
        <p:spPr bwMode="auto">
          <a:xfrm>
            <a:off x="10275888" y="6096000"/>
            <a:ext cx="1697037" cy="6048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el discipulo 2018-2019" id="{FA0B871C-CAEA-2645-93AE-8EE7D3C1DA10}" vid="{6AC130D1-AACF-E247-961C-2BA71BBAD5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1405</TotalTime>
  <Words>554</Words>
  <Application>Microsoft Office PowerPoint</Application>
  <PresentationFormat>Custom</PresentationFormat>
  <Paragraphs>104</Paragraphs>
  <Slides>15</Slides>
  <Notes>14</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Lección 2 SOMOS CAPACES </vt:lpstr>
      <vt:lpstr>OBJETIVOS</vt:lpstr>
      <vt:lpstr>VOCABULARIO</vt:lpstr>
      <vt:lpstr>VOCABULARIO</vt:lpstr>
      <vt:lpstr>TEXTO BÍBLICO: Éxodo 3.1-2</vt:lpstr>
      <vt:lpstr>TEXTO BÍBLICO: Éxodo 3.3-4</vt:lpstr>
      <vt:lpstr>TEXTO BÍBLICO: Éxodo 3.5-6</vt:lpstr>
      <vt:lpstr>TEXTO BÍBLICO: Éxodo 3.7-8</vt:lpstr>
      <vt:lpstr>TEXTO BÍBLICO: Éxodo 3.9-10</vt:lpstr>
      <vt:lpstr>TEXTO BÍBLICO: Éxodo 3.11-12</vt:lpstr>
      <vt:lpstr>TEXTO BÍBLICO: Éxodo 3.13-14</vt:lpstr>
      <vt:lpstr>TEXTO BÍBLICO: Éxodo 3.15</vt:lpstr>
      <vt:lpstr>RESUMEN</vt:lpstr>
      <vt:lpstr>RESUMEN</vt:lpstr>
      <vt:lpstr>ORACIÓN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Barbosa</dc:creator>
  <cp:lastModifiedBy>ICDCPR</cp:lastModifiedBy>
  <cp:revision>80</cp:revision>
  <cp:lastPrinted>2018-08-10T13:38:33Z</cp:lastPrinted>
  <dcterms:created xsi:type="dcterms:W3CDTF">2018-08-06T18:36:17Z</dcterms:created>
  <dcterms:modified xsi:type="dcterms:W3CDTF">2021-03-02T19:29:49Z</dcterms:modified>
</cp:coreProperties>
</file>