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notesMasterIdLst>
    <p:notesMasterId r:id="rId15"/>
  </p:notesMasterIdLst>
  <p:handoutMasterIdLst>
    <p:handoutMasterId r:id="rId16"/>
  </p:handoutMasterIdLst>
  <p:sldIdLst>
    <p:sldId id="256" r:id="rId2"/>
    <p:sldId id="257" r:id="rId3"/>
    <p:sldId id="268" r:id="rId4"/>
    <p:sldId id="264" r:id="rId5"/>
    <p:sldId id="269" r:id="rId6"/>
    <p:sldId id="270" r:id="rId7"/>
    <p:sldId id="290" r:id="rId8"/>
    <p:sldId id="291" r:id="rId9"/>
    <p:sldId id="292" r:id="rId10"/>
    <p:sldId id="293" r:id="rId11"/>
    <p:sldId id="261" r:id="rId12"/>
    <p:sldId id="281" r:id="rId13"/>
    <p:sldId id="262" r:id="rId1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57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11" autoAdjust="0"/>
    <p:restoredTop sz="94692" autoAdjust="0"/>
  </p:normalViewPr>
  <p:slideViewPr>
    <p:cSldViewPr snapToGrid="0" snapToObjects="1">
      <p:cViewPr varScale="1">
        <p:scale>
          <a:sx n="60" d="100"/>
          <a:sy n="60" d="100"/>
        </p:scale>
        <p:origin x="-102" y="-6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E3FD992-0E97-2345-96F8-0BAE71CC81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C15AB39F-3C25-9348-A9D0-6963BCA11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CF85344-9BC3-444F-83EF-D3D40702FE44}" type="datetimeFigureOut">
              <a:rPr lang="en-US"/>
              <a:pPr>
                <a:defRPr/>
              </a:pPr>
              <a:t>3/19/2021</a:t>
            </a:fld>
            <a:endParaRPr lang="en-US"/>
          </a:p>
        </p:txBody>
      </p:sp>
      <p:sp>
        <p:nvSpPr>
          <p:cNvPr id="4" name="Footer Placeholder 3">
            <a:extLst>
              <a:ext uri="{FF2B5EF4-FFF2-40B4-BE49-F238E27FC236}">
                <a16:creationId xmlns:a16="http://schemas.microsoft.com/office/drawing/2014/main" xmlns="" id="{66B0A51A-ABE8-284B-A7E5-DAEF57980C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xmlns="" id="{690A5CEC-AAD3-7841-A814-729F5C02973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802ED90-DF3E-46E1-85D4-E41E35BC558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8A5426C-9C72-4A42-A516-8A40F146F4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C9D5085D-52EB-1F4E-B72F-F5E87954EB9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5CA7558-94FF-4D11-BB53-150ECB168E5B}" type="datetimeFigureOut">
              <a:rPr lang="en-US"/>
              <a:pPr>
                <a:defRPr/>
              </a:pPr>
              <a:t>3/19/2021</a:t>
            </a:fld>
            <a:endParaRPr lang="en-US"/>
          </a:p>
        </p:txBody>
      </p:sp>
      <p:sp>
        <p:nvSpPr>
          <p:cNvPr id="4" name="Slide Image Placeholder 3">
            <a:extLst>
              <a:ext uri="{FF2B5EF4-FFF2-40B4-BE49-F238E27FC236}">
                <a16:creationId xmlns:a16="http://schemas.microsoft.com/office/drawing/2014/main" xmlns="" id="{EB4BF96A-691A-0345-ADF7-A6D647C860B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D2CEA24F-465A-F046-A260-DA4E4F7F785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9E714E0F-60D3-3249-B99D-BC7B70DA1A0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38A4183D-8632-054B-B348-F12557E2076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BCE7A69-C0DC-4FFF-8276-9F8DB279B15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741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1" name="Slide Number Placeholder 3"/>
          <p:cNvSpPr>
            <a:spLocks noGrp="1" noChangeArrowheads="1"/>
          </p:cNvSpPr>
          <p:nvPr>
            <p:ph type="sldNum" sz="quarter" idx="5"/>
          </p:nvPr>
        </p:nvSpPr>
        <p:spPr bwMode="auto">
          <a:noFill/>
          <a:ln>
            <a:miter lim="800000"/>
            <a:headEnd/>
            <a:tailEnd/>
          </a:ln>
        </p:spPr>
        <p:txBody>
          <a:bodyPr/>
          <a:lstStyle/>
          <a:p>
            <a:fld id="{DABA2B3B-370D-40EE-B62D-48F130D4D7DE}"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993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39" name="Slide Number Placeholder 3"/>
          <p:cNvSpPr>
            <a:spLocks noGrp="1" noChangeArrowheads="1"/>
          </p:cNvSpPr>
          <p:nvPr>
            <p:ph type="sldNum" sz="quarter" idx="5"/>
          </p:nvPr>
        </p:nvSpPr>
        <p:spPr bwMode="auto">
          <a:noFill/>
          <a:ln>
            <a:miter lim="800000"/>
            <a:headEnd/>
            <a:tailEnd/>
          </a:ln>
        </p:spPr>
        <p:txBody>
          <a:bodyPr/>
          <a:lstStyle/>
          <a:p>
            <a:fld id="{965E5C3A-7236-4A82-B4DB-BE82D30FE578}" type="slidenum">
              <a:rPr lang="en-US" altLang="en-US"/>
              <a:pPr/>
              <a:t>13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150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7" name="Slide Number Placeholder 3"/>
          <p:cNvSpPr>
            <a:spLocks noGrp="1" noChangeArrowheads="1"/>
          </p:cNvSpPr>
          <p:nvPr>
            <p:ph type="sldNum" sz="quarter" idx="5"/>
          </p:nvPr>
        </p:nvSpPr>
        <p:spPr bwMode="auto">
          <a:noFill/>
          <a:ln>
            <a:miter lim="800000"/>
            <a:headEnd/>
            <a:tailEnd/>
          </a:ln>
        </p:spPr>
        <p:txBody>
          <a:bodyPr/>
          <a:lstStyle/>
          <a:p>
            <a:fld id="{5B05E1EF-01EF-4D35-9AF1-871BD1CA6553}"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765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1" name="Slide Number Placeholder 3"/>
          <p:cNvSpPr>
            <a:spLocks noGrp="1" noChangeArrowheads="1"/>
          </p:cNvSpPr>
          <p:nvPr>
            <p:ph type="sldNum" sz="quarter" idx="5"/>
          </p:nvPr>
        </p:nvSpPr>
        <p:spPr bwMode="auto">
          <a:noFill/>
          <a:ln>
            <a:miter lim="800000"/>
            <a:headEnd/>
            <a:tailEnd/>
          </a:ln>
        </p:spPr>
        <p:txBody>
          <a:bodyPr/>
          <a:lstStyle/>
          <a:p>
            <a:fld id="{453BE56E-04E4-459D-A6CA-C369C053CBCE}"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969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699" name="Slide Number Placeholder 3"/>
          <p:cNvSpPr>
            <a:spLocks noGrp="1" noChangeArrowheads="1"/>
          </p:cNvSpPr>
          <p:nvPr>
            <p:ph type="sldNum" sz="quarter" idx="5"/>
          </p:nvPr>
        </p:nvSpPr>
        <p:spPr bwMode="auto">
          <a:noFill/>
          <a:ln>
            <a:miter lim="800000"/>
            <a:headEnd/>
            <a:tailEnd/>
          </a:ln>
        </p:spPr>
        <p:txBody>
          <a:bodyPr/>
          <a:lstStyle/>
          <a:p>
            <a:fld id="{8B87BBCA-CC59-433E-8C41-AF79E310F6B4}"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C074D0EC-CE60-457F-BA15-D75300959BEB}"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3E683BDC-3018-4D75-8050-E3D476A9E6A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C838DDB8-4570-46EB-96B8-A8AA3DF84E9F}"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DF75800-9CA8-4EEC-A7DC-A1B39A2BE32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6846DD63-A282-40AA-AE98-2F1746EC1938}"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9A34373A-E48C-4068-8286-7B14C2D2FD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A5C67EC9-2DC9-42DC-A7F3-A59A2BA81BDB}"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7EEB05C1-AC89-41D7-81ED-71C4C8DFB40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21200D70-9661-41A0-8D7A-A669A6AF411B}"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1E7811A2-6DC2-44AE-86C3-55C9FF5AAC0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FFE3CDA7-7D2D-41D8-B6E2-298EDDDE11DD}" type="datetimeFigureOut">
              <a:rPr lang="en-US"/>
              <a:pPr>
                <a:defRPr/>
              </a:pPr>
              <a:t>3/19/2021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39781781-B010-4849-9C44-88A4B238401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F038D7DC-F50A-4C3E-819E-95C112E7F064}" type="datetimeFigureOut">
              <a:rPr lang="en-US"/>
              <a:pPr>
                <a:defRPr/>
              </a:pPr>
              <a:t>3/19/2021</a:t>
            </a:fld>
            <a:endParaRPr lang="en-US"/>
          </a:p>
        </p:txBody>
      </p:sp>
      <p:sp>
        <p:nvSpPr>
          <p:cNvPr id="8"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048DBFEE-C250-43E9-A1FB-90EF0D3C734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4B50949B-BF7E-4CE4-90BB-9F3B349812D5}" type="datetimeFigureOut">
              <a:rPr lang="en-US"/>
              <a:pPr>
                <a:defRPr/>
              </a:pPr>
              <a:t>3/19/2021</a:t>
            </a:fld>
            <a:endParaRPr lang="en-US"/>
          </a:p>
        </p:txBody>
      </p:sp>
      <p:sp>
        <p:nvSpPr>
          <p:cNvPr id="4"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D3E90406-4792-4143-BE68-308807E59A1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B2B6B1EC-C46D-4FDA-8619-EB726A8D23DD}" type="datetimeFigureOut">
              <a:rPr lang="en-US"/>
              <a:pPr>
                <a:defRPr/>
              </a:pPr>
              <a:t>3/19/2021</a:t>
            </a:fld>
            <a:endParaRPr lang="en-US"/>
          </a:p>
        </p:txBody>
      </p:sp>
      <p:sp>
        <p:nvSpPr>
          <p:cNvPr id="3"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F8BD0293-19F7-4D35-8573-BDE644AB93C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298ADA4E-3F8C-40DD-BF9A-807DB59AC74C}" type="datetimeFigureOut">
              <a:rPr lang="en-US"/>
              <a:pPr>
                <a:defRPr/>
              </a:pPr>
              <a:t>3/19/2021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559790E-0EBC-4C06-AF59-ABB755A159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E7DBF55E-6085-4908-A4A9-B876F767D3E5}" type="datetimeFigureOut">
              <a:rPr lang="en-US"/>
              <a:pPr>
                <a:defRPr/>
              </a:pPr>
              <a:t>3/19/2021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4C4AEEC-B453-494B-B487-F86029AB098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C3BFB2-21CA-471A-90A3-82904F7BDEAF}"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9F7DE92-BF22-40C6-A759-C6C317F079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2pPr>
      <a:lvl3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3pPr>
      <a:lvl4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4pPr>
      <a:lvl5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48B18C0-1B24-BD4B-82F9-6128FD460EEF}"/>
              </a:ext>
            </a:extLst>
          </p:cNvPr>
          <p:cNvPicPr>
            <a:picLocks noChangeAspect="1"/>
          </p:cNvPicPr>
          <p:nvPr/>
        </p:nvPicPr>
        <p:blipFill>
          <a:blip r:embed="rId2">
            <a:alphaModFix amt="50000"/>
          </a:blip>
          <a:stretch>
            <a:fillRect/>
          </a:stretch>
        </p:blipFill>
        <p:spPr>
          <a:xfrm>
            <a:off x="-26894" y="760479"/>
            <a:ext cx="12279086" cy="6858000"/>
          </a:xfrm>
          <a:prstGeom prst="rect">
            <a:avLst/>
          </a:prstGeom>
        </p:spPr>
      </p:pic>
      <p:sp>
        <p:nvSpPr>
          <p:cNvPr id="15363" name="Title 1">
            <a:extLst>
              <a:ext uri="{FF2B5EF4-FFF2-40B4-BE49-F238E27FC236}">
                <a16:creationId xmlns:a16="http://schemas.microsoft.com/office/drawing/2014/main" xmlns="" id="{1BA23706-B7D4-4C4C-B890-8B973FDBBE18}"/>
              </a:ext>
            </a:extLst>
          </p:cNvPr>
          <p:cNvSpPr>
            <a:spLocks noGrp="1" noChangeArrowheads="1"/>
          </p:cNvSpPr>
          <p:nvPr>
            <p:ph type="ctrTitle"/>
          </p:nvPr>
        </p:nvSpPr>
        <p:spPr>
          <a:xfrm>
            <a:off x="446088" y="555171"/>
            <a:ext cx="6427678" cy="2096341"/>
          </a:xfrm>
        </p:spPr>
        <p:txBody>
          <a:bodyPr/>
          <a:lstStyle/>
          <a:p>
            <a:pPr algn="l" eaLnBrk="1" hangingPunct="1">
              <a:defRPr/>
            </a:pPr>
            <a:r>
              <a:rPr lang="en-US" altLang="en-US" sz="4800" b="1" dirty="0" err="1">
                <a:solidFill>
                  <a:srgbClr val="F9570F"/>
                </a:solidFill>
                <a:latin typeface="Futura PT Heavy" panose="020B0602020204020303" pitchFamily="34" charset="-79"/>
              </a:rPr>
              <a:t>Lección</a:t>
            </a:r>
            <a:r>
              <a:rPr lang="en-US" altLang="en-US" sz="4800" b="1" dirty="0">
                <a:solidFill>
                  <a:srgbClr val="F9570F"/>
                </a:solidFill>
                <a:latin typeface="Futura PT Heavy" panose="020B0602020204020303" pitchFamily="34" charset="-79"/>
              </a:rPr>
              <a:t> </a:t>
            </a:r>
            <a:r>
              <a:rPr lang="en-US" altLang="en-US" sz="4800" b="1" dirty="0" smtClean="0">
                <a:solidFill>
                  <a:srgbClr val="F9570F"/>
                </a:solidFill>
                <a:latin typeface="Futura PT Heavy" panose="020B0602020204020303" pitchFamily="34" charset="-79"/>
              </a:rPr>
              <a:t>16</a:t>
            </a:r>
            <a:r>
              <a:rPr lang="en-US" altLang="en-US" sz="5400" dirty="0">
                <a:solidFill>
                  <a:schemeClr val="accent2">
                    <a:lumMod val="50000"/>
                  </a:schemeClr>
                </a:solidFill>
                <a:latin typeface="Futura PT Medium" panose="020B0602020204020303" pitchFamily="34" charset="-79"/>
              </a:rPr>
              <a:t/>
            </a:r>
            <a:br>
              <a:rPr lang="en-US" altLang="en-US" sz="5400" dirty="0">
                <a:solidFill>
                  <a:schemeClr val="accent2">
                    <a:lumMod val="50000"/>
                  </a:schemeClr>
                </a:solidFill>
                <a:latin typeface="Futura PT Medium" panose="020B0602020204020303" pitchFamily="34" charset="-79"/>
              </a:rPr>
            </a:br>
            <a:r>
              <a:rPr lang="es-ES" altLang="en-US" sz="3600" b="1" dirty="0" smtClean="0">
                <a:solidFill>
                  <a:schemeClr val="accent6"/>
                </a:solidFill>
                <a:latin typeface="Futura PT Medium" panose="020B0602020204020303" pitchFamily="34" charset="-79"/>
              </a:rPr>
              <a:t>EL </a:t>
            </a:r>
            <a:r>
              <a:rPr lang="es-ES" altLang="en-US" sz="3600" b="1" dirty="0" smtClean="0">
                <a:solidFill>
                  <a:schemeClr val="accent6"/>
                </a:solidFill>
                <a:latin typeface="Futura PT Medium" panose="020B0602020204020303" pitchFamily="34" charset="-79"/>
              </a:rPr>
              <a:t>DUELO PERINATAL Y LAS PÉRDIDAS </a:t>
            </a:r>
            <a:endParaRPr lang="en-US" altLang="en-US" sz="4400" b="1" dirty="0">
              <a:solidFill>
                <a:schemeClr val="accent6"/>
              </a:solidFill>
              <a:latin typeface="Futura PT Medium" panose="020B0602020204020303" pitchFamily="34" charset="-79"/>
            </a:endParaRPr>
          </a:p>
        </p:txBody>
      </p:sp>
      <p:sp>
        <p:nvSpPr>
          <p:cNvPr id="15364" name="Subtitle 2">
            <a:extLst>
              <a:ext uri="{FF2B5EF4-FFF2-40B4-BE49-F238E27FC236}">
                <a16:creationId xmlns:a16="http://schemas.microsoft.com/office/drawing/2014/main" xmlns="" id="{5CDFC27A-1D30-404A-9DBB-4F70D9B9A839}"/>
              </a:ext>
            </a:extLst>
          </p:cNvPr>
          <p:cNvSpPr>
            <a:spLocks noGrp="1" noChangeArrowheads="1"/>
          </p:cNvSpPr>
          <p:nvPr>
            <p:ph type="subTitle" idx="1"/>
          </p:nvPr>
        </p:nvSpPr>
        <p:spPr>
          <a:xfrm>
            <a:off x="446088" y="2651512"/>
            <a:ext cx="4443412" cy="442913"/>
          </a:xfrm>
        </p:spPr>
        <p:txBody>
          <a:bodyPr/>
          <a:lstStyle/>
          <a:p>
            <a:pPr algn="l" eaLnBrk="1" hangingPunct="1">
              <a:defRPr/>
            </a:pPr>
            <a:r>
              <a:rPr lang="en-US" altLang="en-US" sz="2800" i="1" dirty="0" smtClean="0">
                <a:solidFill>
                  <a:schemeClr val="bg2">
                    <a:lumMod val="50000"/>
                  </a:schemeClr>
                </a:solidFill>
                <a:latin typeface="Futura PT Medium Oblique" panose="020B0502020204020303" pitchFamily="34" charset="77"/>
              </a:rPr>
              <a:t>1 Reyes 3.16-28 </a:t>
            </a:r>
            <a:endParaRPr lang="en-US" altLang="en-US" sz="2800" i="1" dirty="0">
              <a:solidFill>
                <a:schemeClr val="bg2">
                  <a:lumMod val="50000"/>
                </a:schemeClr>
              </a:solidFill>
              <a:latin typeface="Futura PT Medium Oblique" panose="020B0502020204020303" pitchFamily="34" charset="77"/>
            </a:endParaRPr>
          </a:p>
        </p:txBody>
      </p:sp>
      <p:sp>
        <p:nvSpPr>
          <p:cNvPr id="4" name="TextBox 3">
            <a:extLst>
              <a:ext uri="{FF2B5EF4-FFF2-40B4-BE49-F238E27FC236}">
                <a16:creationId xmlns:a16="http://schemas.microsoft.com/office/drawing/2014/main" xmlns="" id="{80564458-F142-5545-8EE2-AC60A6F341B5}"/>
              </a:ext>
            </a:extLst>
          </p:cNvPr>
          <p:cNvSpPr txBox="1"/>
          <p:nvPr/>
        </p:nvSpPr>
        <p:spPr>
          <a:xfrm>
            <a:off x="9348788" y="6375400"/>
            <a:ext cx="2033587" cy="300038"/>
          </a:xfrm>
          <a:prstGeom prst="rect">
            <a:avLst/>
          </a:prstGeom>
          <a:noFill/>
        </p:spPr>
        <p:txBody>
          <a:bodyPr>
            <a:spAutoFit/>
          </a:bodyPr>
          <a:lstStyle/>
          <a:p>
            <a:pPr eaLnBrk="1" fontAlgn="auto" hangingPunct="1">
              <a:spcBef>
                <a:spcPts val="0"/>
              </a:spcBef>
              <a:spcAft>
                <a:spcPts val="0"/>
              </a:spcAft>
              <a:defRPr/>
            </a:pPr>
            <a:r>
              <a:rPr lang="en-US" sz="1350" dirty="0" err="1">
                <a:solidFill>
                  <a:schemeClr val="bg1"/>
                </a:solidFill>
                <a:latin typeface="Futura PT Medium" panose="020B0502020204020303" pitchFamily="34" charset="77"/>
              </a:rPr>
              <a:t>Edición</a:t>
            </a:r>
            <a:r>
              <a:rPr lang="en-US" sz="1350" dirty="0">
                <a:solidFill>
                  <a:schemeClr val="bg1"/>
                </a:solidFill>
                <a:latin typeface="Futura PT Medium" panose="020B0502020204020303" pitchFamily="34" charset="77"/>
              </a:rPr>
              <a:t> Especial </a:t>
            </a:r>
            <a:r>
              <a:rPr lang="en-US" sz="1350" dirty="0" smtClean="0">
                <a:solidFill>
                  <a:schemeClr val="bg1"/>
                </a:solidFill>
                <a:latin typeface="Futura PT Medium" panose="020B0502020204020303" pitchFamily="34" charset="77"/>
              </a:rPr>
              <a:t>2021</a:t>
            </a:r>
            <a:endParaRPr lang="en-US" sz="1350" dirty="0">
              <a:solidFill>
                <a:schemeClr val="bg1"/>
              </a:solidFill>
              <a:latin typeface="Futura PT Medium" panose="020B0502020204020303" pitchFamily="34" charset="77"/>
            </a:endParaRPr>
          </a:p>
        </p:txBody>
      </p:sp>
      <p:sp>
        <p:nvSpPr>
          <p:cNvPr id="6" name="TextBox 5">
            <a:extLst>
              <a:ext uri="{FF2B5EF4-FFF2-40B4-BE49-F238E27FC236}">
                <a16:creationId xmlns:a16="http://schemas.microsoft.com/office/drawing/2014/main" xmlns="" id="{E0F823DA-E901-CB4B-88DD-4B7981B35EC3}"/>
              </a:ext>
            </a:extLst>
          </p:cNvPr>
          <p:cNvSpPr txBox="1"/>
          <p:nvPr/>
        </p:nvSpPr>
        <p:spPr>
          <a:xfrm>
            <a:off x="446087" y="3343228"/>
            <a:ext cx="6837582" cy="1015663"/>
          </a:xfrm>
          <a:prstGeom prst="rect">
            <a:avLst/>
          </a:prstGeom>
          <a:noFill/>
        </p:spPr>
        <p:txBody>
          <a:bodyPr wrap="square">
            <a:spAutoFit/>
          </a:bodyPr>
          <a:lstStyle/>
          <a:p>
            <a:pPr defTabSz="584200" eaLnBrk="1" fontAlgn="auto">
              <a:spcBef>
                <a:spcPts val="0"/>
              </a:spcBef>
              <a:spcAft>
                <a:spcPts val="0"/>
              </a:spcAft>
              <a:defRPr sz="2900" b="0">
                <a:latin typeface="Times"/>
                <a:ea typeface="Times"/>
                <a:cs typeface="Times"/>
                <a:sym typeface="Times"/>
              </a:defRPr>
            </a:pPr>
            <a:r>
              <a:rPr lang="es-ES" sz="2000" kern="0" dirty="0" smtClean="0">
                <a:solidFill>
                  <a:schemeClr val="bg2">
                    <a:lumMod val="25000"/>
                  </a:schemeClr>
                </a:solidFill>
                <a:latin typeface="Cambria" panose="02040503050406030204" pitchFamily="18" charset="0"/>
                <a:ea typeface="Times"/>
                <a:cs typeface="Times"/>
                <a:sym typeface="Times"/>
              </a:rPr>
              <a:t>«</a:t>
            </a:r>
            <a:r>
              <a:rPr lang="es-ES" sz="2000" kern="0" dirty="0" smtClean="0">
                <a:solidFill>
                  <a:schemeClr val="bg2">
                    <a:lumMod val="25000"/>
                  </a:schemeClr>
                </a:solidFill>
                <a:latin typeface="Cambria" panose="02040503050406030204" pitchFamily="18" charset="0"/>
                <a:ea typeface="Times"/>
                <a:cs typeface="Times"/>
                <a:sym typeface="Times"/>
              </a:rPr>
              <a:t>Bienaventurados los que lloran, porque ellos recibirán</a:t>
            </a:r>
            <a:br>
              <a:rPr lang="es-ES" sz="2000" kern="0" dirty="0" smtClean="0">
                <a:solidFill>
                  <a:schemeClr val="bg2">
                    <a:lumMod val="25000"/>
                  </a:schemeClr>
                </a:solidFill>
                <a:latin typeface="Cambria" panose="02040503050406030204" pitchFamily="18" charset="0"/>
                <a:ea typeface="Times"/>
                <a:cs typeface="Times"/>
                <a:sym typeface="Times"/>
              </a:rPr>
            </a:br>
            <a:r>
              <a:rPr lang="es-ES" sz="2000" kern="0" dirty="0" smtClean="0">
                <a:solidFill>
                  <a:schemeClr val="bg2">
                    <a:lumMod val="25000"/>
                  </a:schemeClr>
                </a:solidFill>
                <a:latin typeface="Cambria" panose="02040503050406030204" pitchFamily="18" charset="0"/>
                <a:ea typeface="Times"/>
                <a:cs typeface="Times"/>
                <a:sym typeface="Times"/>
              </a:rPr>
              <a:t>consolación</a:t>
            </a:r>
            <a:r>
              <a:rPr lang="es-ES" sz="2000" kern="0" dirty="0" smtClean="0">
                <a:solidFill>
                  <a:schemeClr val="bg2">
                    <a:lumMod val="25000"/>
                  </a:schemeClr>
                </a:solidFill>
                <a:latin typeface="Cambria" panose="02040503050406030204" pitchFamily="18" charset="0"/>
                <a:ea typeface="Times"/>
                <a:cs typeface="Times"/>
                <a:sym typeface="Times"/>
              </a:rPr>
              <a:t>».</a:t>
            </a:r>
          </a:p>
          <a:p>
            <a:pPr defTabSz="584200" eaLnBrk="1" fontAlgn="auto">
              <a:spcBef>
                <a:spcPts val="0"/>
              </a:spcBef>
              <a:spcAft>
                <a:spcPts val="0"/>
              </a:spcAft>
              <a:defRPr sz="2900" b="0">
                <a:latin typeface="Times"/>
                <a:ea typeface="Times"/>
                <a:cs typeface="Times"/>
                <a:sym typeface="Times"/>
              </a:defRPr>
            </a:pPr>
            <a:r>
              <a:rPr lang="es-ES" sz="2000" kern="0" dirty="0" smtClean="0">
                <a:solidFill>
                  <a:schemeClr val="bg2">
                    <a:lumMod val="25000"/>
                  </a:schemeClr>
                </a:solidFill>
                <a:latin typeface="Cambria" panose="02040503050406030204" pitchFamily="18" charset="0"/>
                <a:ea typeface="Times"/>
                <a:cs typeface="Times"/>
                <a:sym typeface="Times"/>
              </a:rPr>
              <a:t>Mateo 5.4</a:t>
            </a:r>
            <a:endParaRPr lang="en-US" sz="2000" kern="0" dirty="0">
              <a:solidFill>
                <a:schemeClr val="bg2">
                  <a:lumMod val="25000"/>
                </a:schemeClr>
              </a:solidFill>
              <a:latin typeface="Cambria" panose="02040503050406030204" pitchFamily="18" charset="0"/>
              <a:ea typeface="Times"/>
              <a:cs typeface="Times"/>
              <a:sym typeface="Times"/>
            </a:endParaRPr>
          </a:p>
        </p:txBody>
      </p:sp>
      <p:pic>
        <p:nvPicPr>
          <p:cNvPr id="15366" name="Picture 2"/>
          <p:cNvPicPr>
            <a:picLocks noChangeAspect="1" noChangeArrowheads="1"/>
          </p:cNvPicPr>
          <p:nvPr/>
        </p:nvPicPr>
        <p:blipFill>
          <a:blip r:embed="rId3"/>
          <a:srcRect/>
          <a:stretch>
            <a:fillRect/>
          </a:stretch>
        </p:blipFill>
        <p:spPr bwMode="auto">
          <a:xfrm>
            <a:off x="11206163" y="5891213"/>
            <a:ext cx="966787" cy="96678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 Reyes </a:t>
            </a:r>
            <a:r>
              <a:rPr lang="en-US" b="1" dirty="0" smtClean="0">
                <a:solidFill>
                  <a:schemeClr val="accent2">
                    <a:lumMod val="50000"/>
                  </a:schemeClr>
                </a:solidFill>
                <a:latin typeface="Futura PT Medium"/>
              </a:rPr>
              <a:t>3.28</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882823"/>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400" kern="0" dirty="0">
                <a:latin typeface="+mj-lt"/>
              </a:rPr>
              <a:t>RVR</a:t>
            </a:r>
          </a:p>
          <a:p>
            <a:pPr marL="0" indent="0" defTabSz="368045" eaLnBrk="1" fontAlgn="auto" hangingPunct="1">
              <a:spcBef>
                <a:spcPts val="0"/>
              </a:spcBef>
              <a:buSzTx/>
              <a:buNone/>
              <a:defRPr sz="2331"/>
            </a:pPr>
            <a:endParaRPr lang="es-ES" sz="2400" b="1" dirty="0" smtClean="0">
              <a:latin typeface="+mj-lt"/>
            </a:endParaRPr>
          </a:p>
          <a:p>
            <a:pPr marL="0" indent="0" defTabSz="368045" eaLnBrk="1" fontAlgn="auto" hangingPunct="1">
              <a:spcBef>
                <a:spcPts val="0"/>
              </a:spcBef>
              <a:buSzTx/>
              <a:buNone/>
              <a:defRPr sz="2331"/>
            </a:pPr>
            <a:r>
              <a:rPr lang="es-ES" sz="2400" dirty="0" smtClean="0">
                <a:latin typeface="+mj-lt"/>
              </a:rPr>
              <a:t>28 Todo Israel oyó aquel juicio </a:t>
            </a:r>
            <a:r>
              <a:rPr lang="es-ES" sz="2400" dirty="0" smtClean="0">
                <a:latin typeface="+mj-lt"/>
              </a:rPr>
              <a:t>que había </a:t>
            </a:r>
            <a:r>
              <a:rPr lang="es-ES" sz="2400" dirty="0" smtClean="0">
                <a:latin typeface="+mj-lt"/>
              </a:rPr>
              <a:t>pronunciado el rey, y temieron al rey, pues vieron que Dios </a:t>
            </a:r>
            <a:r>
              <a:rPr lang="es-ES" sz="2400" dirty="0" smtClean="0">
                <a:latin typeface="+mj-lt"/>
              </a:rPr>
              <a:t>le había </a:t>
            </a:r>
            <a:r>
              <a:rPr lang="es-ES" sz="2400" dirty="0" smtClean="0">
                <a:latin typeface="+mj-lt"/>
              </a:rPr>
              <a:t>dado sabiduría para juzgar. </a:t>
            </a:r>
            <a:br>
              <a:rPr lang="es-ES" sz="2400" dirty="0" smtClean="0">
                <a:latin typeface="+mj-lt"/>
              </a:rPr>
            </a:br>
            <a:r>
              <a:rPr lang="es-ES" sz="2400" dirty="0" smtClean="0">
                <a:latin typeface="+mj-lt"/>
              </a:rPr>
              <a:t/>
            </a:r>
            <a:br>
              <a:rPr lang="es-ES" sz="2400" dirty="0" smtClean="0">
                <a:latin typeface="+mj-lt"/>
              </a:rPr>
            </a:br>
            <a:endParaRPr lang="en-US" sz="24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676542"/>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spcBef>
                <a:spcPts val="2600"/>
              </a:spcBef>
              <a:spcAft>
                <a:spcPts val="600"/>
              </a:spcAft>
              <a:defRPr sz="2331" b="0">
                <a:latin typeface="Times"/>
                <a:ea typeface="Times"/>
                <a:cs typeface="Times"/>
                <a:sym typeface="Times"/>
              </a:defRPr>
            </a:pPr>
            <a:r>
              <a:rPr sz="2400" kern="0" dirty="0">
                <a:solidFill>
                  <a:srgbClr val="000000"/>
                </a:solidFill>
                <a:latin typeface="+mj-lt"/>
                <a:ea typeface="Times"/>
                <a:cs typeface="Times"/>
                <a:sym typeface="Times"/>
              </a:rPr>
              <a:t>VP</a:t>
            </a:r>
          </a:p>
          <a:p>
            <a:pPr defTabSz="368045" eaLnBrk="1" fontAlgn="auto">
              <a:spcBef>
                <a:spcPts val="0"/>
              </a:spcBef>
              <a:spcAft>
                <a:spcPts val="600"/>
              </a:spcAft>
              <a:defRPr sz="2331" b="0">
                <a:latin typeface="Times"/>
                <a:ea typeface="Times"/>
                <a:cs typeface="Times"/>
                <a:sym typeface="Times"/>
              </a:defRPr>
            </a:pPr>
            <a:endParaRPr lang="es-ES" sz="24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400" dirty="0" smtClean="0">
                <a:latin typeface="+mj-lt"/>
                <a:sym typeface="Times"/>
              </a:rPr>
              <a:t>28 Todo Israel se enteró de la sentencia con que el rey había </a:t>
            </a:r>
            <a:r>
              <a:rPr lang="es-ES" sz="2400" dirty="0" smtClean="0">
                <a:latin typeface="+mj-lt"/>
                <a:sym typeface="Times"/>
              </a:rPr>
              <a:t>resuelto el </a:t>
            </a:r>
            <a:r>
              <a:rPr lang="es-ES" sz="2400" dirty="0" smtClean="0">
                <a:latin typeface="+mj-lt"/>
                <a:sym typeface="Times"/>
              </a:rPr>
              <a:t>pleito, y sintieron respeto por </a:t>
            </a:r>
            <a:r>
              <a:rPr lang="es-ES" sz="2400" dirty="0" smtClean="0">
                <a:latin typeface="+mj-lt"/>
                <a:sym typeface="Times"/>
              </a:rPr>
              <a:t>él, porque </a:t>
            </a:r>
            <a:r>
              <a:rPr lang="es-ES" sz="2400" dirty="0" smtClean="0">
                <a:latin typeface="+mj-lt"/>
                <a:sym typeface="Times"/>
              </a:rPr>
              <a:t>vieron que Dios le </a:t>
            </a:r>
            <a:r>
              <a:rPr lang="es-ES" sz="2400" dirty="0" smtClean="0">
                <a:latin typeface="+mj-lt"/>
                <a:sym typeface="Times"/>
              </a:rPr>
              <a:t>había dado </a:t>
            </a:r>
            <a:r>
              <a:rPr lang="es-ES" sz="2400" dirty="0" smtClean="0">
                <a:latin typeface="+mj-lt"/>
                <a:sym typeface="Times"/>
              </a:rPr>
              <a:t>sabiduría para </a:t>
            </a:r>
            <a:r>
              <a:rPr lang="es-ES" sz="2400" dirty="0" smtClean="0">
                <a:latin typeface="+mj-lt"/>
                <a:sym typeface="Times"/>
              </a:rPr>
              <a:t>administrar justicia</a:t>
            </a:r>
            <a:r>
              <a:rPr lang="es-ES" sz="2400" dirty="0" smtClean="0">
                <a:latin typeface="+mj-lt"/>
                <a:sym typeface="Times"/>
              </a:rPr>
              <a:t>. </a:t>
            </a:r>
            <a:endParaRPr lang="en-US" sz="24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a16="http://schemas.microsoft.com/office/drawing/2014/main" xmlns="" id="{733F63A5-3118-E449-B587-B22E7EC980FD}"/>
              </a:ext>
            </a:extLst>
          </p:cNvPr>
          <p:cNvSpPr txBox="1">
            <a:spLocks/>
          </p:cNvSpPr>
          <p:nvPr/>
        </p:nvSpPr>
        <p:spPr>
          <a:xfrm>
            <a:off x="1752600" y="2132013"/>
            <a:ext cx="8686800" cy="4240212"/>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spcAft>
                <a:spcPts val="600"/>
              </a:spcAft>
              <a:buSzTx/>
              <a:defRPr sz="2812"/>
            </a:pPr>
            <a:r>
              <a:rPr lang="es-ES" sz="2100" dirty="0" smtClean="0">
                <a:latin typeface="+mj-lt"/>
              </a:rPr>
              <a:t>Todo duelo incluye unas etapas que deben ser procesadas, sin un</a:t>
            </a:r>
            <a:br>
              <a:rPr lang="es-ES" sz="2100" dirty="0" smtClean="0">
                <a:latin typeface="+mj-lt"/>
              </a:rPr>
            </a:br>
            <a:r>
              <a:rPr lang="es-ES" sz="2100" dirty="0" smtClean="0">
                <a:latin typeface="+mj-lt"/>
              </a:rPr>
              <a:t>tiempo específico. Es importante, sin embargo, que los dolientes entiendan que dejar de sentir dolor no minimiza lo significativo que </a:t>
            </a:r>
            <a:r>
              <a:rPr lang="es-ES" sz="2100" dirty="0" smtClean="0">
                <a:latin typeface="+mj-lt"/>
              </a:rPr>
              <a:t>es la </a:t>
            </a:r>
            <a:r>
              <a:rPr lang="es-ES" sz="2100" dirty="0" smtClean="0">
                <a:latin typeface="+mj-lt"/>
              </a:rPr>
              <a:t>pérdida. Tampoco deben sentir culpa de reponerse a la pérdida, </a:t>
            </a:r>
            <a:r>
              <a:rPr lang="es-ES" sz="2100" dirty="0" smtClean="0">
                <a:latin typeface="+mj-lt"/>
              </a:rPr>
              <a:t>ya que </a:t>
            </a:r>
            <a:r>
              <a:rPr lang="es-ES" sz="2100" dirty="0" smtClean="0">
                <a:latin typeface="+mj-lt"/>
              </a:rPr>
              <a:t>el dolor no es la medida de lo mucho que se ha amado. El </a:t>
            </a:r>
            <a:r>
              <a:rPr lang="es-ES" sz="2100" dirty="0" smtClean="0">
                <a:latin typeface="+mj-lt"/>
              </a:rPr>
              <a:t>tiempo puede </a:t>
            </a:r>
            <a:r>
              <a:rPr lang="es-ES" sz="2100" dirty="0" smtClean="0">
                <a:latin typeface="+mj-lt"/>
              </a:rPr>
              <a:t>variar, sin embargo: «Todo tiene su tiempo, y todo lo que </a:t>
            </a:r>
            <a:r>
              <a:rPr lang="es-ES" sz="2100" dirty="0" smtClean="0">
                <a:latin typeface="+mj-lt"/>
              </a:rPr>
              <a:t>se quiere </a:t>
            </a:r>
            <a:r>
              <a:rPr lang="es-ES" sz="2100" dirty="0" smtClean="0">
                <a:latin typeface="+mj-lt"/>
              </a:rPr>
              <a:t>debajo del cielo tiene su hora. Tiempo de nacer, y tiempo </a:t>
            </a:r>
            <a:r>
              <a:rPr lang="es-ES" sz="2100" dirty="0" smtClean="0">
                <a:latin typeface="+mj-lt"/>
              </a:rPr>
              <a:t>de morir</a:t>
            </a:r>
            <a:r>
              <a:rPr lang="es-ES" sz="2100" dirty="0" smtClean="0">
                <a:latin typeface="+mj-lt"/>
              </a:rPr>
              <a:t>; tiempo de plantar, y tiempo de arrancar lo plantado; </a:t>
            </a:r>
            <a:r>
              <a:rPr lang="es-ES" sz="2100" dirty="0" smtClean="0">
                <a:latin typeface="+mj-lt"/>
              </a:rPr>
              <a:t>tiempo de </a:t>
            </a:r>
            <a:r>
              <a:rPr lang="es-ES" sz="2100" dirty="0" smtClean="0">
                <a:latin typeface="+mj-lt"/>
              </a:rPr>
              <a:t>matar, y tiempo de curar; tiempo de destruir, y tiempo </a:t>
            </a:r>
            <a:r>
              <a:rPr lang="es-ES" sz="2100" dirty="0" smtClean="0">
                <a:latin typeface="+mj-lt"/>
              </a:rPr>
              <a:t>de edificar</a:t>
            </a:r>
            <a:r>
              <a:rPr lang="es-ES" sz="2100" dirty="0" smtClean="0">
                <a:latin typeface="+mj-lt"/>
              </a:rPr>
              <a:t>; tiempo de llorar, y tiempo de reír…» (</a:t>
            </a:r>
            <a:r>
              <a:rPr lang="es-ES" sz="2100" dirty="0" err="1" smtClean="0">
                <a:latin typeface="+mj-lt"/>
              </a:rPr>
              <a:t>Ecl</a:t>
            </a:r>
            <a:r>
              <a:rPr lang="es-ES" sz="2100" dirty="0" smtClean="0">
                <a:latin typeface="+mj-lt"/>
              </a:rPr>
              <a:t> 3.1-4). </a:t>
            </a:r>
            <a:endParaRPr lang="en-US" sz="21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a16="http://schemas.microsoft.com/office/drawing/2014/main" xmlns="" id="{733F63A5-3118-E449-B587-B22E7EC980FD}"/>
              </a:ext>
            </a:extLst>
          </p:cNvPr>
          <p:cNvSpPr txBox="1">
            <a:spLocks/>
          </p:cNvSpPr>
          <p:nvPr/>
        </p:nvSpPr>
        <p:spPr>
          <a:xfrm>
            <a:off x="1752600" y="2366030"/>
            <a:ext cx="8686800" cy="4240212"/>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buSzTx/>
              <a:defRPr sz="2812"/>
            </a:pPr>
            <a:r>
              <a:rPr lang="es-ES" sz="2200" dirty="0" smtClean="0">
                <a:latin typeface="+mj-lt"/>
              </a:rPr>
              <a:t>El dolor, aunque parezca inmenso, no puede resistirse a la intervención de Dios, quien sostiene y fortalece en todo momento. Puedes  decir: «Mi carne y mi corazón desfallecen; mas la roca de mi </a:t>
            </a:r>
            <a:r>
              <a:rPr lang="es-ES" sz="2200" dirty="0" smtClean="0">
                <a:latin typeface="+mj-lt"/>
              </a:rPr>
              <a:t>corazón y </a:t>
            </a:r>
            <a:r>
              <a:rPr lang="es-ES" sz="2200" dirty="0" smtClean="0">
                <a:latin typeface="+mj-lt"/>
              </a:rPr>
              <a:t>mi porción es Dios para siempre» (Sal 73.26). El consuelo, la paz </a:t>
            </a:r>
            <a:r>
              <a:rPr lang="es-ES" sz="2200" dirty="0" smtClean="0">
                <a:latin typeface="+mj-lt"/>
              </a:rPr>
              <a:t>y el </a:t>
            </a:r>
            <a:r>
              <a:rPr lang="es-ES" sz="2200" dirty="0" smtClean="0">
                <a:latin typeface="+mj-lt"/>
              </a:rPr>
              <a:t>amor de Dios no son solo para algunos momentos. Si te sientes lacerado, recuerda: «Él sana a los quebrantados de corazón y les </a:t>
            </a:r>
            <a:r>
              <a:rPr lang="es-ES" sz="2200" dirty="0" smtClean="0">
                <a:latin typeface="+mj-lt"/>
              </a:rPr>
              <a:t>venda sus </a:t>
            </a:r>
            <a:r>
              <a:rPr lang="es-ES" sz="2200" dirty="0" smtClean="0">
                <a:latin typeface="+mj-lt"/>
              </a:rPr>
              <a:t>heridas» (Sal 147.3).</a:t>
            </a:r>
            <a:br>
              <a:rPr lang="es-ES" sz="2200" dirty="0" smtClean="0">
                <a:latin typeface="+mj-lt"/>
              </a:rPr>
            </a:br>
            <a:endParaRPr lang="es-ES" sz="2200" dirty="0" smtClean="0">
              <a:latin typeface="+mj-lt"/>
            </a:endParaRPr>
          </a:p>
          <a:p>
            <a:pPr marL="0" indent="0" defTabSz="443991" eaLnBrk="1" fontAlgn="auto" hangingPunct="1">
              <a:lnSpc>
                <a:spcPct val="120000"/>
              </a:lnSpc>
              <a:spcBef>
                <a:spcPts val="0"/>
              </a:spcBef>
              <a:buSzTx/>
              <a:defRPr sz="2812"/>
            </a:pPr>
            <a:r>
              <a:rPr lang="es-ES" sz="2200" dirty="0" smtClean="0">
                <a:latin typeface="+mj-lt"/>
              </a:rPr>
              <a:t> </a:t>
            </a:r>
            <a:r>
              <a:rPr lang="es-ES" sz="2200" dirty="0" smtClean="0">
                <a:latin typeface="+mj-lt"/>
              </a:rPr>
              <a:t>Los dolientes necesitarán espacios para ventilar sus emociones, y la</a:t>
            </a:r>
            <a:br>
              <a:rPr lang="es-ES" sz="2200" dirty="0" smtClean="0">
                <a:latin typeface="+mj-lt"/>
              </a:rPr>
            </a:br>
            <a:r>
              <a:rPr lang="es-ES" sz="2200" dirty="0" smtClean="0">
                <a:latin typeface="+mj-lt"/>
              </a:rPr>
              <a:t>iglesia, como cuerpo de Cristo, debe ser lugar de consolación. «Dichosos los que lloran porque ellos serán consolados» (Mt 5.4). </a:t>
            </a:r>
            <a:br>
              <a:rPr lang="es-ES" sz="2200" dirty="0" smtClean="0">
                <a:latin typeface="+mj-lt"/>
              </a:rPr>
            </a:br>
            <a:endParaRPr lang="en-US" sz="22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59013" y="981075"/>
            <a:ext cx="3078162" cy="585788"/>
          </a:xfrm>
        </p:spPr>
        <p:txBody>
          <a:bodyPr rtlCol="0">
            <a:normAutofit fontScale="90000"/>
          </a:bodyPr>
          <a:lstStyle/>
          <a:p>
            <a:pPr eaLnBrk="1" fontAlgn="auto" hangingPunct="1">
              <a:spcAft>
                <a:spcPts val="0"/>
              </a:spcAft>
              <a:defRPr/>
            </a:pPr>
            <a:r>
              <a:rPr lang="en-US" dirty="0">
                <a:solidFill>
                  <a:srgbClr val="FFC000"/>
                </a:solidFill>
                <a:latin typeface="Futura Std Medium Condensed" panose="020B0502020204020303" pitchFamily="34" charset="0"/>
              </a:rPr>
              <a:t>ORACIÓN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30450" y="1566863"/>
            <a:ext cx="634682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Bendito Padre de los cielos y de la tierra, para quien todas las cosas están abiertas y no hay nada oculto, hoy queremos reafirmar nuestra fe, a ejemplo del patriarca Abraham, en tu infinita providencia y ante tus designios eternos que todo lo encamina a">
            <a:extLst>
              <a:ext uri="{FF2B5EF4-FFF2-40B4-BE49-F238E27FC236}">
                <a16:creationId xmlns:a16="http://schemas.microsoft.com/office/drawing/2014/main" xmlns="" id="{C29B70E7-B4B9-624C-A776-A21CDF8C039A}"/>
              </a:ext>
            </a:extLst>
          </p:cNvPr>
          <p:cNvSpPr txBox="1">
            <a:spLocks/>
          </p:cNvSpPr>
          <p:nvPr/>
        </p:nvSpPr>
        <p:spPr>
          <a:xfrm>
            <a:off x="1562100" y="2459421"/>
            <a:ext cx="9236075" cy="3168650"/>
          </a:xfrm>
          <a:prstGeom prst="rect">
            <a:avLst/>
          </a:prstGeom>
          <a:ln w="12700">
            <a:miter lim="400000"/>
          </a:ln>
          <a:extLst>
            <a:ext uri="{C572A759-6A51-4108-AA02-DFA0A04FC94B}"/>
          </a:extLst>
        </p:spPr>
        <p:txBody>
          <a:bodyPr lIns="50800" tIns="50800" rIns="50800" bIns="50800" anchor="ctr">
            <a:noAutofit/>
          </a:bodyPr>
          <a:lstStyle>
            <a:lvl1pPr marL="0" marR="0" indent="0" algn="l" defTabSz="584200" rtl="0" latinLnBrk="0">
              <a:lnSpc>
                <a:spcPct val="150000"/>
              </a:lnSpc>
              <a:spcBef>
                <a:spcPts val="4200"/>
              </a:spcBef>
              <a:spcAft>
                <a:spcPts val="0"/>
              </a:spcAft>
              <a:buClrTx/>
              <a:buSzTx/>
              <a:buFontTx/>
              <a:buNone/>
              <a:tabLst/>
              <a:defRPr sz="2400" b="0" i="1"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eaLnBrk="1" fontAlgn="auto" hangingPunct="1">
              <a:lnSpc>
                <a:spcPct val="120000"/>
              </a:lnSpc>
              <a:spcBef>
                <a:spcPts val="2400"/>
              </a:spcBef>
              <a:defRPr/>
            </a:pPr>
            <a:r>
              <a:rPr lang="es-ES" dirty="0" smtClean="0">
                <a:latin typeface="+mj-lt"/>
              </a:rPr>
              <a:t>Dios eterno, venimos delante de ti para traer todos nuestros sentimientos y dolor. Agradecemos tu presencia en nuestras vidas. Te </a:t>
            </a:r>
            <a:r>
              <a:rPr lang="es-ES" smtClean="0">
                <a:latin typeface="+mj-lt"/>
              </a:rPr>
              <a:t>pedimos </a:t>
            </a:r>
            <a:r>
              <a:rPr lang="es-ES" smtClean="0">
                <a:latin typeface="+mj-lt"/>
              </a:rPr>
              <a:t>que tu </a:t>
            </a:r>
            <a:r>
              <a:rPr lang="es-ES" dirty="0" smtClean="0">
                <a:latin typeface="+mj-lt"/>
              </a:rPr>
              <a:t>amor, misericordia y consuelo sean con nosotros y las familias que tienen dificultad en manejar y procesar el dolor ante las pérdidas. </a:t>
            </a:r>
            <a:r>
              <a:rPr lang="es-ES" dirty="0" smtClean="0">
                <a:latin typeface="+mj-lt"/>
              </a:rPr>
              <a:t>Enjuga nuestras </a:t>
            </a:r>
            <a:r>
              <a:rPr lang="es-ES" dirty="0" smtClean="0">
                <a:latin typeface="+mj-lt"/>
              </a:rPr>
              <a:t>lágrimas, que podamos sentir tu abrazo y fortaleza. En el </a:t>
            </a:r>
            <a:r>
              <a:rPr lang="es-ES" dirty="0" smtClean="0">
                <a:latin typeface="+mj-lt"/>
              </a:rPr>
              <a:t>nombre de </a:t>
            </a:r>
            <a:r>
              <a:rPr lang="es-ES" dirty="0" smtClean="0">
                <a:latin typeface="+mj-lt"/>
              </a:rPr>
              <a:t>Jesús. Amén. </a:t>
            </a:r>
            <a:endParaRPr lang="en-US" sz="2800" kern="0" dirty="0">
              <a:latin typeface="+mj-lt"/>
            </a:endParaRPr>
          </a:p>
        </p:txBody>
      </p:sp>
      <p:pic>
        <p:nvPicPr>
          <p:cNvPr id="38916" name="Picture 2"/>
          <p:cNvPicPr>
            <a:picLocks noChangeAspect="1" noChangeArrowheads="1"/>
          </p:cNvPicPr>
          <p:nvPr/>
        </p:nvPicPr>
        <p:blipFill>
          <a:blip r:embed="rId3"/>
          <a:srcRect/>
          <a:stretch>
            <a:fillRect/>
          </a:stretch>
        </p:blipFill>
        <p:spPr bwMode="auto">
          <a:xfrm>
            <a:off x="1192213" y="758825"/>
            <a:ext cx="1030287" cy="1030288"/>
          </a:xfrm>
          <a:prstGeom prst="rect">
            <a:avLst/>
          </a:prstGeom>
          <a:noFill/>
          <a:ln w="9525">
            <a:noFill/>
            <a:miter lim="800000"/>
            <a:headEnd/>
            <a:tailEnd/>
          </a:ln>
        </p:spPr>
      </p:pic>
      <p:pic>
        <p:nvPicPr>
          <p:cNvPr id="38917"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022475" y="1069975"/>
            <a:ext cx="3078163" cy="585788"/>
          </a:xfrm>
        </p:spPr>
        <p:txBody>
          <a:bodyPr rtlCol="0">
            <a:normAutofit fontScale="90000"/>
          </a:bodyPr>
          <a:lstStyle/>
          <a:p>
            <a:pPr eaLnBrk="1" fontAlgn="auto" hangingPunct="1">
              <a:spcAft>
                <a:spcPts val="0"/>
              </a:spcAft>
              <a:defRPr/>
            </a:pPr>
            <a:r>
              <a:rPr lang="en-US" dirty="0">
                <a:solidFill>
                  <a:srgbClr val="7030A0"/>
                </a:solidFill>
                <a:latin typeface="Futura Std Medium Condensed" panose="020B0502020204020303" pitchFamily="34" charset="0"/>
              </a:rPr>
              <a:t>OBJETIVOS</a:t>
            </a: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366781" y="1927225"/>
            <a:ext cx="9432598" cy="5170646"/>
          </a:xfrm>
        </p:spPr>
        <p:txBody>
          <a:bodyPr wrap="square" rtlCol="0">
            <a:spAutoFit/>
          </a:bodyPr>
          <a:lstStyle/>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Identificar las diferentes pérdidas del duelo perinatal</a:t>
            </a:r>
            <a:r>
              <a:rPr lang="es-ES" sz="3200" dirty="0" smtClean="0">
                <a:latin typeface="+mj-lt"/>
              </a:rPr>
              <a:t>.</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Mencionar </a:t>
            </a:r>
            <a:r>
              <a:rPr lang="es-ES" sz="3200" dirty="0" smtClean="0">
                <a:latin typeface="+mj-lt"/>
              </a:rPr>
              <a:t>algunas de las intervenciones erróneas </a:t>
            </a:r>
            <a:r>
              <a:rPr lang="es-ES" sz="3200" dirty="0" smtClean="0">
                <a:latin typeface="+mj-lt"/>
              </a:rPr>
              <a:t>durante el </a:t>
            </a:r>
            <a:r>
              <a:rPr lang="es-ES" sz="3200" dirty="0" smtClean="0">
                <a:latin typeface="+mj-lt"/>
              </a:rPr>
              <a:t>duelo </a:t>
            </a:r>
            <a:r>
              <a:rPr lang="es-ES" sz="3200" dirty="0" smtClean="0">
                <a:latin typeface="+mj-lt"/>
              </a:rPr>
              <a:t>perinatal.</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Conocer </a:t>
            </a:r>
            <a:r>
              <a:rPr lang="es-ES" sz="3200" dirty="0" smtClean="0">
                <a:latin typeface="+mj-lt"/>
              </a:rPr>
              <a:t>algunas de las estrategias que podemos llevar </a:t>
            </a:r>
            <a:r>
              <a:rPr lang="es-ES" sz="3200" dirty="0" smtClean="0">
                <a:latin typeface="+mj-lt"/>
              </a:rPr>
              <a:t>acabo como </a:t>
            </a:r>
            <a:r>
              <a:rPr lang="es-ES" sz="3200" dirty="0" smtClean="0">
                <a:latin typeface="+mj-lt"/>
              </a:rPr>
              <a:t>cristianos para apoyar y acompañar a la familia que experimenta el duelo perinatal. </a:t>
            </a:r>
            <a:br>
              <a:rPr lang="es-ES" sz="3200" dirty="0" smtClean="0">
                <a:latin typeface="+mj-lt"/>
              </a:rPr>
            </a:br>
            <a:r>
              <a:rPr lang="es-ES" sz="3200" dirty="0" smtClean="0">
                <a:latin typeface="+mj-lt"/>
              </a:rPr>
              <a:t> </a:t>
            </a:r>
            <a:br>
              <a:rPr lang="es-ES" sz="3200" dirty="0" smtClean="0">
                <a:latin typeface="+mj-lt"/>
              </a:rPr>
            </a:br>
            <a:endParaRPr lang="en-US" sz="3200" kern="0" dirty="0">
              <a:solidFill>
                <a:srgbClr val="000000"/>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flipV="1">
            <a:off x="2124075" y="1562100"/>
            <a:ext cx="7697788" cy="936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3"/>
          <a:srcRect/>
          <a:stretch>
            <a:fillRect/>
          </a:stretch>
        </p:blipFill>
        <p:spPr bwMode="auto">
          <a:xfrm>
            <a:off x="755650" y="798513"/>
            <a:ext cx="1128713" cy="1128712"/>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27263" y="1001713"/>
            <a:ext cx="3999366" cy="585787"/>
          </a:xfrm>
        </p:spPr>
        <p:txBody>
          <a:bodyPr rtlCol="0">
            <a:normAutofit fontScale="90000"/>
          </a:bodyPr>
          <a:lstStyle/>
          <a:p>
            <a:pPr eaLnBrk="1" fontAlgn="auto" hangingPunct="1">
              <a:spcAft>
                <a:spcPts val="0"/>
              </a:spcAft>
              <a:defRPr/>
            </a:pPr>
            <a:r>
              <a:rPr lang="en-US" dirty="0">
                <a:solidFill>
                  <a:srgbClr val="D62212"/>
                </a:solidFill>
                <a:latin typeface="Futura Std Medium Condensed" panose="020B0502020204020303" pitchFamily="34" charset="0"/>
              </a:rPr>
              <a:t>VOCABULARIO</a:t>
            </a: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798864" y="2191407"/>
            <a:ext cx="8855529" cy="3185487"/>
          </a:xfrm>
        </p:spPr>
        <p:txBody>
          <a:bodyPr wrap="square" rtlCol="0">
            <a:spAutoFit/>
          </a:bodyPr>
          <a:lstStyle/>
          <a:p>
            <a:pPr marL="0" indent="0" defTabSz="584200" eaLnBrk="1" fontAlgn="auto" hangingPunct="1">
              <a:lnSpc>
                <a:spcPct val="100000"/>
              </a:lnSpc>
              <a:spcBef>
                <a:spcPts val="0"/>
              </a:spcBef>
              <a:spcAft>
                <a:spcPts val="600"/>
              </a:spcAft>
              <a:buNone/>
              <a:defRPr/>
            </a:pPr>
            <a:r>
              <a:rPr lang="es-ES" b="1" dirty="0" smtClean="0">
                <a:latin typeface="+mj-lt"/>
              </a:rPr>
              <a:t>«DUELO PERINATAL»: </a:t>
            </a:r>
            <a:r>
              <a:rPr lang="es-ES" dirty="0" smtClean="0">
                <a:latin typeface="+mj-lt"/>
              </a:rPr>
              <a:t>Duelo que se experimenta tras la </a:t>
            </a:r>
            <a:r>
              <a:rPr lang="es-ES" dirty="0" smtClean="0">
                <a:latin typeface="+mj-lt"/>
              </a:rPr>
              <a:t>muerte de </a:t>
            </a:r>
            <a:r>
              <a:rPr lang="es-ES" dirty="0" smtClean="0">
                <a:latin typeface="+mj-lt"/>
              </a:rPr>
              <a:t>un hijo, cuando el fallecimiento se produce durante el </a:t>
            </a:r>
            <a:r>
              <a:rPr lang="es-ES" dirty="0" smtClean="0">
                <a:latin typeface="+mj-lt"/>
              </a:rPr>
              <a:t>periodo que </a:t>
            </a:r>
            <a:r>
              <a:rPr lang="es-ES" dirty="0" smtClean="0">
                <a:latin typeface="+mj-lt"/>
              </a:rPr>
              <a:t>va desde la concepción hasta el primer año </a:t>
            </a:r>
            <a:r>
              <a:rPr lang="es-ES" dirty="0" smtClean="0">
                <a:latin typeface="+mj-lt"/>
              </a:rPr>
              <a:t>de vida</a:t>
            </a:r>
            <a:r>
              <a:rPr lang="es-ES" dirty="0" smtClean="0">
                <a:latin typeface="+mj-lt"/>
              </a:rPr>
              <a:t>.</a:t>
            </a:r>
            <a:r>
              <a:rPr lang="es-ES" b="1" dirty="0" smtClean="0">
                <a:latin typeface="+mj-lt"/>
              </a:rPr>
              <a:t/>
            </a:r>
            <a:br>
              <a:rPr lang="es-ES" b="1" dirty="0" smtClean="0">
                <a:latin typeface="+mj-lt"/>
              </a:rPr>
            </a:br>
            <a:endParaRPr lang="es-ES" b="1" dirty="0" smtClean="0">
              <a:latin typeface="+mj-lt"/>
            </a:endParaRPr>
          </a:p>
          <a:p>
            <a:pPr marL="0" indent="0" defTabSz="584200" eaLnBrk="1" fontAlgn="auto" hangingPunct="1">
              <a:lnSpc>
                <a:spcPct val="100000"/>
              </a:lnSpc>
              <a:spcBef>
                <a:spcPts val="0"/>
              </a:spcBef>
              <a:spcAft>
                <a:spcPts val="600"/>
              </a:spcAft>
              <a:buNone/>
              <a:defRPr/>
            </a:pPr>
            <a:r>
              <a:rPr lang="es-ES" b="1" dirty="0" smtClean="0">
                <a:latin typeface="+mj-lt"/>
              </a:rPr>
              <a:t>«</a:t>
            </a:r>
            <a:r>
              <a:rPr lang="es-ES" b="1" dirty="0" smtClean="0">
                <a:latin typeface="+mj-lt"/>
              </a:rPr>
              <a:t>DOLIENTES»: </a:t>
            </a:r>
            <a:r>
              <a:rPr lang="es-ES" dirty="0" smtClean="0">
                <a:latin typeface="+mj-lt"/>
              </a:rPr>
              <a:t>Personas que padecen el dolor físico, </a:t>
            </a:r>
            <a:r>
              <a:rPr lang="es-ES" dirty="0" smtClean="0">
                <a:latin typeface="+mj-lt"/>
              </a:rPr>
              <a:t>emocional o </a:t>
            </a:r>
            <a:r>
              <a:rPr lang="es-ES" dirty="0" smtClean="0">
                <a:latin typeface="+mj-lt"/>
              </a:rPr>
              <a:t>moral. </a:t>
            </a:r>
            <a:endParaRPr lang="en-US" kern="0" dirty="0">
              <a:solidFill>
                <a:schemeClr val="bg2">
                  <a:lumMod val="25000"/>
                </a:schemeClr>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81250" y="1587500"/>
            <a:ext cx="73072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20484" name="Picture 4"/>
          <p:cNvPicPr>
            <a:picLocks noChangeAspect="1" noChangeArrowheads="1"/>
          </p:cNvPicPr>
          <p:nvPr/>
        </p:nvPicPr>
        <p:blipFill>
          <a:blip r:embed="rId3"/>
          <a:srcRect/>
          <a:stretch>
            <a:fillRect/>
          </a:stretch>
        </p:blipFill>
        <p:spPr bwMode="auto">
          <a:xfrm>
            <a:off x="960438" y="739775"/>
            <a:ext cx="1109662" cy="1109663"/>
          </a:xfrm>
          <a:prstGeom prst="rect">
            <a:avLst/>
          </a:prstGeom>
          <a:noFill/>
          <a:ln w="9525">
            <a:noFill/>
            <a:miter lim="800000"/>
            <a:headEnd/>
            <a:tailEnd/>
          </a:ln>
        </p:spPr>
      </p:pic>
      <p:pic>
        <p:nvPicPr>
          <p:cNvPr id="20485"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872172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1 Reyes </a:t>
            </a:r>
            <a:r>
              <a:rPr lang="en-US" b="1" dirty="0" smtClean="0">
                <a:solidFill>
                  <a:schemeClr val="accent2">
                    <a:lumMod val="50000"/>
                  </a:schemeClr>
                </a:solidFill>
                <a:latin typeface="Futura PT Medium"/>
              </a:rPr>
              <a:t>3.16-17 </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120138"/>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0"/>
              </a:spcBef>
              <a:spcAft>
                <a:spcPts val="600"/>
              </a:spcAft>
              <a:buSzTx/>
              <a:buFontTx/>
              <a:buNone/>
              <a:defRPr sz="2331"/>
            </a:pPr>
            <a:r>
              <a:rPr lang="en-US" sz="2400" kern="0" dirty="0" smtClean="0">
                <a:latin typeface="+mj-lt"/>
              </a:rPr>
              <a:t>RVR</a:t>
            </a:r>
          </a:p>
          <a:p>
            <a:pPr marL="0" indent="0" defTabSz="368045" eaLnBrk="1" fontAlgn="auto" hangingPunct="1">
              <a:spcBef>
                <a:spcPts val="0"/>
              </a:spcBef>
              <a:spcAft>
                <a:spcPts val="600"/>
              </a:spcAft>
              <a:buSzTx/>
              <a:buFontTx/>
              <a:buNone/>
              <a:defRPr sz="2331"/>
            </a:pPr>
            <a:endParaRPr lang="es-ES" sz="2400"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16 En aquel tiempo vinieron al </a:t>
            </a:r>
            <a:r>
              <a:rPr lang="es-ES" sz="2400" dirty="0" smtClean="0">
                <a:latin typeface="+mj-lt"/>
              </a:rPr>
              <a:t>rey dos </a:t>
            </a:r>
            <a:r>
              <a:rPr lang="es-ES" sz="2400" dirty="0" smtClean="0">
                <a:latin typeface="+mj-lt"/>
              </a:rPr>
              <a:t>mujeres rameras y se </a:t>
            </a:r>
            <a:r>
              <a:rPr lang="es-ES" sz="2400" dirty="0" smtClean="0">
                <a:latin typeface="+mj-lt"/>
              </a:rPr>
              <a:t>presentaron </a:t>
            </a:r>
            <a:r>
              <a:rPr lang="es-ES" sz="2400" dirty="0" smtClean="0">
                <a:latin typeface="+mj-lt"/>
              </a:rPr>
              <a:t>ante él</a:t>
            </a:r>
            <a:r>
              <a:rPr lang="es-ES" sz="2400" dirty="0" smtClean="0">
                <a:latin typeface="+mj-lt"/>
              </a:rPr>
              <a:t>.</a:t>
            </a:r>
          </a:p>
          <a:p>
            <a:pPr marL="0" indent="0" defTabSz="368045" eaLnBrk="1" fontAlgn="auto" hangingPunct="1">
              <a:spcBef>
                <a:spcPts val="0"/>
              </a:spcBef>
              <a:spcAft>
                <a:spcPts val="600"/>
              </a:spcAft>
              <a:buSzTx/>
              <a:buNone/>
              <a:defRPr sz="2331"/>
            </a:pPr>
            <a:endParaRPr lang="es-ES" sz="2400"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17 </a:t>
            </a:r>
            <a:r>
              <a:rPr lang="es-ES" sz="2400" dirty="0" smtClean="0">
                <a:latin typeface="+mj-lt"/>
              </a:rPr>
              <a:t>Una de ellas dijo: —¡Ah, </a:t>
            </a:r>
            <a:r>
              <a:rPr lang="es-ES" sz="2400" dirty="0" smtClean="0">
                <a:latin typeface="+mj-lt"/>
              </a:rPr>
              <a:t>señor mío</a:t>
            </a:r>
            <a:r>
              <a:rPr lang="es-ES" sz="2400" dirty="0" smtClean="0">
                <a:latin typeface="+mj-lt"/>
              </a:rPr>
              <a:t>! Yo y esta mujer </a:t>
            </a:r>
            <a:r>
              <a:rPr lang="es-ES" sz="2400" dirty="0" smtClean="0">
                <a:latin typeface="+mj-lt"/>
              </a:rPr>
              <a:t>habitábamos en </a:t>
            </a:r>
            <a:r>
              <a:rPr lang="es-ES" sz="2400" dirty="0" smtClean="0">
                <a:latin typeface="+mj-lt"/>
              </a:rPr>
              <a:t>una misma casa, y yo di a luz </a:t>
            </a:r>
            <a:r>
              <a:rPr lang="es-ES" sz="2400" dirty="0" smtClean="0">
                <a:latin typeface="+mj-lt"/>
              </a:rPr>
              <a:t>estando </a:t>
            </a:r>
            <a:r>
              <a:rPr lang="es-ES" sz="2400" dirty="0" smtClean="0">
                <a:latin typeface="+mj-lt"/>
              </a:rPr>
              <a:t>con ella en la casa. </a:t>
            </a:r>
            <a:br>
              <a:rPr lang="es-ES" sz="2400" dirty="0" smtClean="0">
                <a:latin typeface="+mj-lt"/>
              </a:rPr>
            </a:br>
            <a:endParaRPr lang="en-US" sz="24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724338"/>
            <a:ext cx="5027504"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400" kern="0" dirty="0">
                <a:solidFill>
                  <a:srgbClr val="000000"/>
                </a:solidFill>
                <a:latin typeface="+mj-lt"/>
                <a:ea typeface="Times"/>
                <a:cs typeface="Times"/>
                <a:sym typeface="Times"/>
              </a:rPr>
              <a:t>VP</a:t>
            </a:r>
          </a:p>
          <a:p>
            <a:pPr defTabSz="368045" eaLnBrk="1" fontAlgn="auto">
              <a:lnSpc>
                <a:spcPct val="120000"/>
              </a:lnSpc>
              <a:spcBef>
                <a:spcPts val="0"/>
              </a:spcBef>
              <a:spcAft>
                <a:spcPts val="0"/>
              </a:spcAft>
              <a:defRPr sz="2331" b="0">
                <a:latin typeface="Times"/>
                <a:ea typeface="Times"/>
                <a:cs typeface="Times"/>
                <a:sym typeface="Times"/>
              </a:defRPr>
            </a:pPr>
            <a:endParaRPr lang="es-ES" sz="24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400" dirty="0" smtClean="0">
                <a:latin typeface="+mj-lt"/>
                <a:sym typeface="Times"/>
              </a:rPr>
              <a:t>16 Por aquel tiempo fueron a ver </a:t>
            </a:r>
            <a:r>
              <a:rPr lang="es-ES" sz="2400" dirty="0" smtClean="0">
                <a:latin typeface="+mj-lt"/>
                <a:sym typeface="Times"/>
              </a:rPr>
              <a:t>al rey </a:t>
            </a:r>
            <a:r>
              <a:rPr lang="es-ES" sz="2400" dirty="0" smtClean="0">
                <a:latin typeface="+mj-lt"/>
                <a:sym typeface="Times"/>
              </a:rPr>
              <a:t>dos prostitutas. Cuando </a:t>
            </a:r>
            <a:r>
              <a:rPr lang="es-ES" sz="2400" dirty="0" smtClean="0">
                <a:latin typeface="+mj-lt"/>
                <a:sym typeface="Times"/>
              </a:rPr>
              <a:t>estuvieron </a:t>
            </a:r>
            <a:r>
              <a:rPr lang="es-ES" sz="2400" dirty="0" smtClean="0">
                <a:latin typeface="+mj-lt"/>
                <a:sym typeface="Times"/>
              </a:rPr>
              <a:t>en su presencia, </a:t>
            </a:r>
            <a:endParaRPr lang="es-ES" sz="24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endParaRPr lang="es-ES" sz="24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400" dirty="0" smtClean="0">
                <a:latin typeface="+mj-lt"/>
                <a:sym typeface="Times"/>
              </a:rPr>
              <a:t>17 </a:t>
            </a:r>
            <a:r>
              <a:rPr lang="es-ES" sz="2400" dirty="0" smtClean="0">
                <a:latin typeface="+mj-lt"/>
                <a:sym typeface="Times"/>
              </a:rPr>
              <a:t>una </a:t>
            </a:r>
            <a:r>
              <a:rPr lang="es-ES" sz="2400" dirty="0" smtClean="0">
                <a:latin typeface="+mj-lt"/>
                <a:sym typeface="Times"/>
              </a:rPr>
              <a:t>de ellas </a:t>
            </a:r>
            <a:r>
              <a:rPr lang="es-ES" sz="2400" dirty="0" smtClean="0">
                <a:latin typeface="+mj-lt"/>
                <a:sym typeface="Times"/>
              </a:rPr>
              <a:t>dijo: —¡Ay, Majestad! </a:t>
            </a:r>
            <a:r>
              <a:rPr lang="es-ES" sz="2400" dirty="0" smtClean="0">
                <a:latin typeface="+mj-lt"/>
                <a:sym typeface="Times"/>
              </a:rPr>
              <a:t>Esta mujer </a:t>
            </a:r>
            <a:r>
              <a:rPr lang="es-ES" sz="2400" dirty="0" smtClean="0">
                <a:latin typeface="+mj-lt"/>
                <a:sym typeface="Times"/>
              </a:rPr>
              <a:t>y yo vivimos en la </a:t>
            </a:r>
            <a:r>
              <a:rPr lang="es-ES" sz="2400" dirty="0" smtClean="0">
                <a:latin typeface="+mj-lt"/>
                <a:sym typeface="Times"/>
              </a:rPr>
              <a:t>misma casa</a:t>
            </a:r>
            <a:r>
              <a:rPr lang="es-ES" sz="2400" dirty="0" smtClean="0">
                <a:latin typeface="+mj-lt"/>
                <a:sym typeface="Times"/>
              </a:rPr>
              <a:t>, y yo di a luz estando ella </a:t>
            </a:r>
            <a:r>
              <a:rPr lang="es-ES" sz="2400" dirty="0" smtClean="0">
                <a:latin typeface="+mj-lt"/>
                <a:sym typeface="Times"/>
              </a:rPr>
              <a:t>conmigo </a:t>
            </a:r>
            <a:r>
              <a:rPr lang="es-ES" sz="2400" dirty="0" smtClean="0">
                <a:latin typeface="+mj-lt"/>
                <a:sym typeface="Times"/>
              </a:rPr>
              <a:t>en casa. </a:t>
            </a:r>
            <a:endParaRPr lang="en-US" sz="2400" kern="0" dirty="0">
              <a:solidFill>
                <a:srgbClr val="000000"/>
              </a:solidFill>
              <a:latin typeface="+mj-lt"/>
              <a:ea typeface="Times"/>
              <a:cs typeface="Times"/>
              <a:sym typeface="Times"/>
            </a:endParaRPr>
          </a:p>
        </p:txBody>
      </p:sp>
      <p:pic>
        <p:nvPicPr>
          <p:cNvPr id="26629"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6630"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9366023"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1 Reyes </a:t>
            </a:r>
            <a:r>
              <a:rPr lang="en-US" b="1" dirty="0" smtClean="0">
                <a:solidFill>
                  <a:schemeClr val="accent2">
                    <a:lumMod val="50000"/>
                  </a:schemeClr>
                </a:solidFill>
                <a:latin typeface="Futura PT Medium"/>
              </a:rPr>
              <a:t>3.18-19</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166611"/>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spcAft>
                <a:spcPts val="600"/>
              </a:spcAft>
              <a:buSzTx/>
              <a:buFontTx/>
              <a:buNone/>
              <a:defRPr sz="2331"/>
            </a:pPr>
            <a:r>
              <a:rPr lang="en-US" sz="2400" kern="0" dirty="0">
                <a:latin typeface="+mj-lt"/>
              </a:rPr>
              <a:t>RVR</a:t>
            </a:r>
          </a:p>
          <a:p>
            <a:pPr marL="0" indent="0" defTabSz="368045" eaLnBrk="1" fontAlgn="auto" hangingPunct="1">
              <a:spcBef>
                <a:spcPts val="0"/>
              </a:spcBef>
              <a:spcAft>
                <a:spcPts val="600"/>
              </a:spcAft>
              <a:buSzTx/>
              <a:buNone/>
              <a:defRPr sz="2331"/>
            </a:pPr>
            <a:endParaRPr lang="es-ES" sz="2400" b="1"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18 Aconteció que al tercer día </a:t>
            </a:r>
            <a:r>
              <a:rPr lang="es-ES" sz="2400" dirty="0" smtClean="0">
                <a:latin typeface="+mj-lt"/>
              </a:rPr>
              <a:t>de dar </a:t>
            </a:r>
            <a:r>
              <a:rPr lang="es-ES" sz="2400" dirty="0" smtClean="0">
                <a:latin typeface="+mj-lt"/>
              </a:rPr>
              <a:t>yo a luz, ésta dio a luz </a:t>
            </a:r>
            <a:r>
              <a:rPr lang="es-ES" sz="2400" dirty="0" smtClean="0">
                <a:latin typeface="+mj-lt"/>
              </a:rPr>
              <a:t>también, y </a:t>
            </a:r>
            <a:r>
              <a:rPr lang="es-ES" sz="2400" dirty="0" smtClean="0">
                <a:latin typeface="+mj-lt"/>
              </a:rPr>
              <a:t>habitábamos nosotras </a:t>
            </a:r>
            <a:r>
              <a:rPr lang="es-ES" sz="2400" dirty="0" smtClean="0">
                <a:latin typeface="+mj-lt"/>
              </a:rPr>
              <a:t>juntas; ningún </a:t>
            </a:r>
            <a:r>
              <a:rPr lang="es-ES" sz="2400" dirty="0" smtClean="0">
                <a:latin typeface="+mj-lt"/>
              </a:rPr>
              <a:t>extraño estaba en la </a:t>
            </a:r>
            <a:r>
              <a:rPr lang="es-ES" sz="2400" dirty="0" smtClean="0">
                <a:latin typeface="+mj-lt"/>
              </a:rPr>
              <a:t>casa, fuera </a:t>
            </a:r>
            <a:r>
              <a:rPr lang="es-ES" sz="2400" dirty="0" smtClean="0">
                <a:latin typeface="+mj-lt"/>
              </a:rPr>
              <a:t>de nosotras dos</a:t>
            </a:r>
            <a:r>
              <a:rPr lang="es-ES" sz="2400" dirty="0" smtClean="0">
                <a:latin typeface="+mj-lt"/>
              </a:rPr>
              <a:t>.</a:t>
            </a:r>
          </a:p>
          <a:p>
            <a:pPr marL="0" indent="0" defTabSz="368045" eaLnBrk="1" fontAlgn="auto" hangingPunct="1">
              <a:spcBef>
                <a:spcPts val="0"/>
              </a:spcBef>
              <a:spcAft>
                <a:spcPts val="600"/>
              </a:spcAft>
              <a:buSzTx/>
              <a:buNone/>
              <a:defRPr sz="2331"/>
            </a:pPr>
            <a:endParaRPr lang="es-ES" sz="2400"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19 </a:t>
            </a:r>
            <a:r>
              <a:rPr lang="es-ES" sz="2400" dirty="0" smtClean="0">
                <a:latin typeface="+mj-lt"/>
              </a:rPr>
              <a:t>Una noche el hijo de esta </a:t>
            </a:r>
            <a:r>
              <a:rPr lang="es-ES" sz="2400" dirty="0" smtClean="0">
                <a:latin typeface="+mj-lt"/>
              </a:rPr>
              <a:t>mujer murió</a:t>
            </a:r>
            <a:r>
              <a:rPr lang="es-ES" sz="2400" dirty="0" smtClean="0">
                <a:latin typeface="+mj-lt"/>
              </a:rPr>
              <a:t>, porque ella se acostó </a:t>
            </a:r>
            <a:r>
              <a:rPr lang="es-ES" sz="2400" dirty="0" smtClean="0">
                <a:latin typeface="+mj-lt"/>
              </a:rPr>
              <a:t>sobre él</a:t>
            </a:r>
            <a:r>
              <a:rPr lang="es-ES" sz="2400" dirty="0" smtClean="0">
                <a:latin typeface="+mj-lt"/>
              </a:rPr>
              <a:t>. </a:t>
            </a:r>
            <a:br>
              <a:rPr lang="es-ES" sz="2400" dirty="0" smtClean="0">
                <a:latin typeface="+mj-lt"/>
              </a:rPr>
            </a:br>
            <a:endParaRPr lang="es-ES" sz="2400" dirty="0" smtClean="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278919" y="1670984"/>
            <a:ext cx="4980207" cy="4921250"/>
          </a:xfrm>
          <a:prstGeom prst="rect">
            <a:avLst/>
          </a:prstGeom>
          <a:ln w="12700">
            <a:miter lim="400000"/>
          </a:ln>
          <a:extLst>
            <a:ext uri="{C572A759-6A51-4108-AA02-DFA0A04FC94B}"/>
          </a:extLst>
        </p:spPr>
        <p:txBody>
          <a:bodyPr lIns="54864" tIns="50800" rIns="50800" bIns="50800" anchor="ctr">
            <a:noAutofit/>
          </a:bodyPr>
          <a:lstStyle/>
          <a:p>
            <a:pPr defTabSz="368045" eaLnBrk="1" fontAlgn="auto">
              <a:spcBef>
                <a:spcPts val="2600"/>
              </a:spcBef>
              <a:spcAft>
                <a:spcPts val="600"/>
              </a:spcAft>
              <a:defRPr sz="2331" b="0">
                <a:latin typeface="Times"/>
                <a:ea typeface="Times"/>
                <a:cs typeface="Times"/>
                <a:sym typeface="Times"/>
              </a:defRPr>
            </a:pPr>
            <a:r>
              <a:rPr sz="2400" kern="0" dirty="0">
                <a:solidFill>
                  <a:srgbClr val="000000"/>
                </a:solidFill>
                <a:latin typeface="+mj-lt"/>
                <a:ea typeface="Times"/>
                <a:cs typeface="Times"/>
                <a:sym typeface="Times"/>
              </a:rPr>
              <a:t>VP</a:t>
            </a:r>
          </a:p>
          <a:p>
            <a:pPr defTabSz="368045" eaLnBrk="1" fontAlgn="auto">
              <a:spcBef>
                <a:spcPts val="0"/>
              </a:spcBef>
              <a:spcAft>
                <a:spcPts val="600"/>
              </a:spcAft>
              <a:defRPr sz="2331" b="0">
                <a:latin typeface="Times"/>
                <a:ea typeface="Times"/>
                <a:cs typeface="Times"/>
                <a:sym typeface="Times"/>
              </a:defRPr>
            </a:pPr>
            <a:endParaRPr lang="es-ES" sz="24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400" dirty="0" smtClean="0">
                <a:latin typeface="+mj-lt"/>
                <a:sym typeface="Times"/>
              </a:rPr>
              <a:t>18 A los tres días de que yo di a luz,</a:t>
            </a:r>
            <a:br>
              <a:rPr lang="es-ES" sz="2400" dirty="0" smtClean="0">
                <a:latin typeface="+mj-lt"/>
                <a:sym typeface="Times"/>
              </a:rPr>
            </a:br>
            <a:r>
              <a:rPr lang="es-ES" sz="2400" dirty="0" smtClean="0">
                <a:latin typeface="+mj-lt"/>
                <a:sym typeface="Times"/>
              </a:rPr>
              <a:t>también dio a luz esta mujer. </a:t>
            </a:r>
            <a:r>
              <a:rPr lang="es-ES" sz="2400" dirty="0" smtClean="0">
                <a:latin typeface="+mj-lt"/>
                <a:sym typeface="Times"/>
              </a:rPr>
              <a:t>Estábamos </a:t>
            </a:r>
            <a:r>
              <a:rPr lang="es-ES" sz="2400" dirty="0" smtClean="0">
                <a:latin typeface="+mj-lt"/>
                <a:sym typeface="Times"/>
              </a:rPr>
              <a:t>las dos solas. No había </a:t>
            </a:r>
            <a:r>
              <a:rPr lang="es-ES" sz="2400" dirty="0" smtClean="0">
                <a:latin typeface="+mj-lt"/>
                <a:sym typeface="Times"/>
              </a:rPr>
              <a:t>ninguna </a:t>
            </a:r>
            <a:r>
              <a:rPr lang="es-ES" sz="2400" dirty="0" smtClean="0">
                <a:latin typeface="+mj-lt"/>
                <a:sym typeface="Times"/>
              </a:rPr>
              <a:t>persona extraña en casa con</a:t>
            </a:r>
            <a:br>
              <a:rPr lang="es-ES" sz="2400" dirty="0" smtClean="0">
                <a:latin typeface="+mj-lt"/>
                <a:sym typeface="Times"/>
              </a:rPr>
            </a:br>
            <a:r>
              <a:rPr lang="es-ES" sz="2400" dirty="0" smtClean="0">
                <a:latin typeface="+mj-lt"/>
                <a:sym typeface="Times"/>
              </a:rPr>
              <a:t>nosotras; sólo estábamos </a:t>
            </a:r>
            <a:r>
              <a:rPr lang="es-ES" sz="2400" dirty="0" smtClean="0">
                <a:latin typeface="+mj-lt"/>
                <a:sym typeface="Times"/>
              </a:rPr>
              <a:t>nosotras dos</a:t>
            </a:r>
            <a:r>
              <a:rPr lang="es-ES" sz="2400" dirty="0" smtClean="0">
                <a:latin typeface="+mj-lt"/>
                <a:sym typeface="Times"/>
              </a:rPr>
              <a:t>.</a:t>
            </a:r>
            <a:br>
              <a:rPr lang="es-ES" sz="2400" dirty="0" smtClean="0">
                <a:latin typeface="+mj-lt"/>
                <a:sym typeface="Times"/>
              </a:rPr>
            </a:br>
            <a:endParaRPr lang="es-ES" sz="24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400" dirty="0" smtClean="0">
                <a:latin typeface="+mj-lt"/>
                <a:sym typeface="Times"/>
              </a:rPr>
              <a:t>19 </a:t>
            </a:r>
            <a:r>
              <a:rPr lang="es-ES" sz="2400" dirty="0" smtClean="0">
                <a:latin typeface="+mj-lt"/>
                <a:sym typeface="Times"/>
              </a:rPr>
              <a:t>Pero una noche murió el hijo de</a:t>
            </a:r>
            <a:br>
              <a:rPr lang="es-ES" sz="2400" dirty="0" smtClean="0">
                <a:latin typeface="+mj-lt"/>
                <a:sym typeface="Times"/>
              </a:rPr>
            </a:br>
            <a:r>
              <a:rPr lang="es-ES" sz="2400" dirty="0" smtClean="0">
                <a:latin typeface="+mj-lt"/>
                <a:sym typeface="Times"/>
              </a:rPr>
              <a:t>esta mujer, porque ella se acostó</a:t>
            </a:r>
            <a:br>
              <a:rPr lang="es-ES" sz="2400" dirty="0" smtClean="0">
                <a:latin typeface="+mj-lt"/>
                <a:sym typeface="Times"/>
              </a:rPr>
            </a:br>
            <a:r>
              <a:rPr lang="es-ES" sz="2400" dirty="0" smtClean="0">
                <a:latin typeface="+mj-lt"/>
                <a:sym typeface="Times"/>
              </a:rPr>
              <a:t>encima de él. </a:t>
            </a:r>
            <a:endParaRPr lang="en-US" sz="2400" kern="0" dirty="0">
              <a:solidFill>
                <a:srgbClr val="000000"/>
              </a:solidFill>
              <a:latin typeface="+mj-lt"/>
              <a:ea typeface="Times"/>
              <a:cs typeface="Times"/>
              <a:sym typeface="Times"/>
            </a:endParaRPr>
          </a:p>
        </p:txBody>
      </p:sp>
      <p:pic>
        <p:nvPicPr>
          <p:cNvPr id="28677"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8678" name="Picture 6"/>
          <p:cNvPicPr>
            <a:picLocks noChangeAspect="1" noChangeArrowheads="1"/>
          </p:cNvPicPr>
          <p:nvPr/>
        </p:nvPicPr>
        <p:blipFill>
          <a:blip r:embed="rId4"/>
          <a:srcRect/>
          <a:stretch>
            <a:fillRect/>
          </a:stretch>
        </p:blipFill>
        <p:spPr bwMode="auto">
          <a:xfrm>
            <a:off x="10354718" y="6143298"/>
            <a:ext cx="1697037" cy="6048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 Reyes </a:t>
            </a:r>
            <a:r>
              <a:rPr lang="en-US" b="1" dirty="0" smtClean="0">
                <a:solidFill>
                  <a:schemeClr val="accent2">
                    <a:lumMod val="50000"/>
                  </a:schemeClr>
                </a:solidFill>
                <a:latin typeface="Futura PT Medium"/>
              </a:rPr>
              <a:t>3.20-21</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056249"/>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000" kern="0" dirty="0">
                <a:latin typeface="+mj-lt"/>
              </a:rPr>
              <a:t>RVR</a:t>
            </a:r>
          </a:p>
          <a:p>
            <a:pPr marL="0" indent="0" defTabSz="368045" eaLnBrk="1" fontAlgn="auto" hangingPunct="1">
              <a:spcBef>
                <a:spcPts val="0"/>
              </a:spcBef>
              <a:buSzTx/>
              <a:buNone/>
              <a:defRPr sz="2331"/>
            </a:pPr>
            <a:endParaRPr lang="es-ES" sz="2000" b="1" dirty="0" smtClean="0">
              <a:latin typeface="+mj-lt"/>
            </a:endParaRPr>
          </a:p>
          <a:p>
            <a:pPr marL="0" indent="0" defTabSz="368045" eaLnBrk="1" fontAlgn="auto" hangingPunct="1">
              <a:spcBef>
                <a:spcPts val="0"/>
              </a:spcBef>
              <a:buSzTx/>
              <a:buNone/>
              <a:defRPr sz="2331"/>
            </a:pPr>
            <a:r>
              <a:rPr lang="es-ES" sz="2000" dirty="0" smtClean="0">
                <a:latin typeface="+mj-lt"/>
              </a:rPr>
              <a:t>20 Ella se levantó a medianoche y</a:t>
            </a:r>
            <a:br>
              <a:rPr lang="es-ES" sz="2000" dirty="0" smtClean="0">
                <a:latin typeface="+mj-lt"/>
              </a:rPr>
            </a:br>
            <a:r>
              <a:rPr lang="es-ES" sz="2000" dirty="0" smtClean="0">
                <a:latin typeface="+mj-lt"/>
              </a:rPr>
              <a:t>quitó a mi hijo de mi lado, mientras</a:t>
            </a:r>
            <a:br>
              <a:rPr lang="es-ES" sz="2000" dirty="0" smtClean="0">
                <a:latin typeface="+mj-lt"/>
              </a:rPr>
            </a:br>
            <a:r>
              <a:rPr lang="es-ES" sz="2000" dirty="0" smtClean="0">
                <a:latin typeface="+mj-lt"/>
              </a:rPr>
              <a:t>yo, tu sierva, estaba durmiendo; lo</a:t>
            </a:r>
            <a:br>
              <a:rPr lang="es-ES" sz="2000" dirty="0" smtClean="0">
                <a:latin typeface="+mj-lt"/>
              </a:rPr>
            </a:br>
            <a:r>
              <a:rPr lang="es-ES" sz="2000" dirty="0" smtClean="0">
                <a:latin typeface="+mj-lt"/>
              </a:rPr>
              <a:t>puso a su lado y colocó al lado mío</a:t>
            </a:r>
            <a:br>
              <a:rPr lang="es-ES" sz="2000" dirty="0" smtClean="0">
                <a:latin typeface="+mj-lt"/>
              </a:rPr>
            </a:br>
            <a:r>
              <a:rPr lang="es-ES" sz="2000" dirty="0" smtClean="0">
                <a:latin typeface="+mj-lt"/>
              </a:rPr>
              <a:t>a su hijo muerto</a:t>
            </a:r>
            <a:r>
              <a:rPr lang="es-ES" sz="2000" dirty="0" smtClean="0">
                <a:latin typeface="+mj-lt"/>
              </a:rPr>
              <a:t>.</a:t>
            </a:r>
          </a:p>
          <a:p>
            <a:pPr marL="0" indent="0" defTabSz="368045" eaLnBrk="1" fontAlgn="auto" hangingPunct="1">
              <a:spcBef>
                <a:spcPts val="0"/>
              </a:spcBef>
              <a:buSzTx/>
              <a:buNone/>
              <a:defRPr sz="2331"/>
            </a:pPr>
            <a:endParaRPr lang="es-ES" sz="2000" dirty="0" smtClean="0">
              <a:latin typeface="+mj-lt"/>
            </a:endParaRPr>
          </a:p>
          <a:p>
            <a:pPr marL="0" indent="0" defTabSz="368045" eaLnBrk="1" fontAlgn="auto" hangingPunct="1">
              <a:spcBef>
                <a:spcPts val="0"/>
              </a:spcBef>
              <a:buSzTx/>
              <a:buNone/>
              <a:defRPr sz="2331"/>
            </a:pPr>
            <a:r>
              <a:rPr lang="es-ES" sz="2000" dirty="0" smtClean="0">
                <a:latin typeface="+mj-lt"/>
              </a:rPr>
              <a:t>21 </a:t>
            </a:r>
            <a:r>
              <a:rPr lang="es-ES" sz="2000" dirty="0" smtClean="0">
                <a:latin typeface="+mj-lt"/>
              </a:rPr>
              <a:t>Cuando me levanté </a:t>
            </a:r>
            <a:r>
              <a:rPr lang="es-ES" sz="2000" dirty="0" smtClean="0">
                <a:latin typeface="+mj-lt"/>
              </a:rPr>
              <a:t>de madrugada </a:t>
            </a:r>
            <a:r>
              <a:rPr lang="es-ES" sz="2000" dirty="0" smtClean="0">
                <a:latin typeface="+mj-lt"/>
              </a:rPr>
              <a:t>para dar el pecho a mi hijo, </a:t>
            </a:r>
            <a:r>
              <a:rPr lang="es-ES" sz="2000" dirty="0" smtClean="0">
                <a:latin typeface="+mj-lt"/>
              </a:rPr>
              <a:t>encontré </a:t>
            </a:r>
            <a:r>
              <a:rPr lang="es-ES" sz="2000" dirty="0" smtClean="0">
                <a:latin typeface="+mj-lt"/>
              </a:rPr>
              <a:t>que estaba muerto; pero </a:t>
            </a:r>
            <a:r>
              <a:rPr lang="es-ES" sz="2000" dirty="0" smtClean="0">
                <a:latin typeface="+mj-lt"/>
              </a:rPr>
              <a:t>lo observé </a:t>
            </a:r>
            <a:r>
              <a:rPr lang="es-ES" sz="2000" dirty="0" smtClean="0">
                <a:latin typeface="+mj-lt"/>
              </a:rPr>
              <a:t>por la mañana y vi que </a:t>
            </a:r>
            <a:r>
              <a:rPr lang="es-ES" sz="2000" dirty="0" smtClean="0">
                <a:latin typeface="+mj-lt"/>
              </a:rPr>
              <a:t>no era </a:t>
            </a:r>
            <a:r>
              <a:rPr lang="es-ES" sz="2000" dirty="0" smtClean="0">
                <a:latin typeface="+mj-lt"/>
              </a:rPr>
              <a:t>mi hijo, el que yo había dado </a:t>
            </a:r>
            <a:r>
              <a:rPr lang="es-ES" sz="2000" dirty="0" smtClean="0">
                <a:latin typeface="+mj-lt"/>
              </a:rPr>
              <a:t>a luz</a:t>
            </a:r>
            <a:r>
              <a:rPr lang="es-ES" sz="2000" dirty="0" smtClean="0">
                <a:latin typeface="+mj-lt"/>
              </a:rPr>
              <a:t>. </a:t>
            </a: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039160"/>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20 Entonces se levantó a mediano</a:t>
            </a:r>
            <a:br>
              <a:rPr lang="es-ES" sz="2000" dirty="0" smtClean="0">
                <a:latin typeface="+mj-lt"/>
                <a:sym typeface="Times"/>
              </a:rPr>
            </a:br>
            <a:r>
              <a:rPr lang="es-ES" sz="2000" dirty="0" smtClean="0">
                <a:latin typeface="+mj-lt"/>
                <a:sym typeface="Times"/>
              </a:rPr>
              <a:t>che, mientras yo estaba dormida, y</a:t>
            </a:r>
            <a:br>
              <a:rPr lang="es-ES" sz="2000" dirty="0" smtClean="0">
                <a:latin typeface="+mj-lt"/>
                <a:sym typeface="Times"/>
              </a:rPr>
            </a:br>
            <a:r>
              <a:rPr lang="es-ES" sz="2000" dirty="0" smtClean="0">
                <a:latin typeface="+mj-lt"/>
                <a:sym typeface="Times"/>
              </a:rPr>
              <a:t>quitó de mi lado a mi hijo y </a:t>
            </a:r>
            <a:r>
              <a:rPr lang="es-ES" sz="2000" dirty="0" smtClean="0">
                <a:latin typeface="+mj-lt"/>
                <a:sym typeface="Times"/>
              </a:rPr>
              <a:t>lo acostó </a:t>
            </a:r>
            <a:r>
              <a:rPr lang="es-ES" sz="2000" dirty="0" smtClean="0">
                <a:latin typeface="+mj-lt"/>
                <a:sym typeface="Times"/>
              </a:rPr>
              <a:t>con ella, poniendo junto </a:t>
            </a:r>
            <a:r>
              <a:rPr lang="es-ES" sz="2000" dirty="0" smtClean="0">
                <a:latin typeface="+mj-lt"/>
                <a:sym typeface="Times"/>
              </a:rPr>
              <a:t>a mí </a:t>
            </a:r>
            <a:r>
              <a:rPr lang="es-ES" sz="2000" dirty="0" smtClean="0">
                <a:latin typeface="+mj-lt"/>
                <a:sym typeface="Times"/>
              </a:rPr>
              <a:t>a su hijo muerto.</a:t>
            </a:r>
            <a:br>
              <a:rPr lang="es-ES" sz="2000" dirty="0" smtClean="0">
                <a:latin typeface="+mj-lt"/>
                <a:sym typeface="Times"/>
              </a:rPr>
            </a:b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21 </a:t>
            </a:r>
            <a:r>
              <a:rPr lang="es-ES" sz="2000" dirty="0" smtClean="0">
                <a:latin typeface="+mj-lt"/>
                <a:sym typeface="Times"/>
              </a:rPr>
              <a:t>Por la mañana, cuando me </a:t>
            </a:r>
            <a:r>
              <a:rPr lang="es-ES" sz="2000" dirty="0" smtClean="0">
                <a:latin typeface="+mj-lt"/>
                <a:sym typeface="Times"/>
              </a:rPr>
              <a:t>levanté </a:t>
            </a:r>
            <a:r>
              <a:rPr lang="es-ES" sz="2000" dirty="0" smtClean="0">
                <a:latin typeface="+mj-lt"/>
                <a:sym typeface="Times"/>
              </a:rPr>
              <a:t>para dar el pecho a mi </a:t>
            </a:r>
            <a:r>
              <a:rPr lang="es-ES" sz="2000" dirty="0" smtClean="0">
                <a:latin typeface="+mj-lt"/>
                <a:sym typeface="Times"/>
              </a:rPr>
              <a:t>hijo, vi </a:t>
            </a:r>
            <a:r>
              <a:rPr lang="es-ES" sz="2000" dirty="0" smtClean="0">
                <a:latin typeface="+mj-lt"/>
                <a:sym typeface="Times"/>
              </a:rPr>
              <a:t>que estaba muerto. Pero a la </a:t>
            </a:r>
            <a:r>
              <a:rPr lang="es-ES" sz="2000" dirty="0" smtClean="0">
                <a:latin typeface="+mj-lt"/>
                <a:sym typeface="Times"/>
              </a:rPr>
              <a:t>luz del </a:t>
            </a:r>
            <a:r>
              <a:rPr lang="es-ES" sz="2000" dirty="0" smtClean="0">
                <a:latin typeface="+mj-lt"/>
                <a:sym typeface="Times"/>
              </a:rPr>
              <a:t>día lo miré, y me di cuenta </a:t>
            </a:r>
            <a:r>
              <a:rPr lang="es-ES" sz="2000" dirty="0" smtClean="0">
                <a:latin typeface="+mj-lt"/>
                <a:sym typeface="Times"/>
              </a:rPr>
              <a:t>de que </a:t>
            </a:r>
            <a:r>
              <a:rPr lang="es-ES" sz="2000" dirty="0" smtClean="0">
                <a:latin typeface="+mj-lt"/>
                <a:sym typeface="Times"/>
              </a:rPr>
              <a:t>aquél no era el hijo que </a:t>
            </a:r>
            <a:r>
              <a:rPr lang="es-ES" sz="2000" dirty="0" smtClean="0">
                <a:latin typeface="+mj-lt"/>
                <a:sym typeface="Times"/>
              </a:rPr>
              <a:t>yo había </a:t>
            </a:r>
            <a:r>
              <a:rPr lang="es-ES" sz="2000" dirty="0" smtClean="0">
                <a:latin typeface="+mj-lt"/>
                <a:sym typeface="Times"/>
              </a:rPr>
              <a:t>dado a luz. </a:t>
            </a:r>
            <a:endParaRPr lang="en-US" sz="20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 Reyes </a:t>
            </a:r>
            <a:r>
              <a:rPr lang="en-US" b="1" dirty="0" smtClean="0">
                <a:solidFill>
                  <a:schemeClr val="accent2">
                    <a:lumMod val="50000"/>
                  </a:schemeClr>
                </a:solidFill>
                <a:latin typeface="Futura PT Medium"/>
              </a:rPr>
              <a:t>3.22-23</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072015"/>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000" kern="0" dirty="0">
                <a:latin typeface="+mj-lt"/>
              </a:rPr>
              <a:t>RVR</a:t>
            </a:r>
          </a:p>
          <a:p>
            <a:pPr marL="0" indent="0" defTabSz="368045" eaLnBrk="1" fontAlgn="auto" hangingPunct="1">
              <a:spcBef>
                <a:spcPts val="0"/>
              </a:spcBef>
              <a:buSzTx/>
              <a:buNone/>
              <a:defRPr sz="2331"/>
            </a:pPr>
            <a:endParaRPr lang="es-ES" sz="2000" b="1" dirty="0" smtClean="0">
              <a:latin typeface="+mj-lt"/>
            </a:endParaRPr>
          </a:p>
          <a:p>
            <a:pPr marL="0" indent="0" defTabSz="368045" eaLnBrk="1" fontAlgn="auto" hangingPunct="1">
              <a:spcBef>
                <a:spcPts val="0"/>
              </a:spcBef>
              <a:buSzTx/>
              <a:buNone/>
              <a:defRPr sz="2331"/>
            </a:pPr>
            <a:r>
              <a:rPr lang="es-ES" sz="2000" dirty="0" smtClean="0">
                <a:latin typeface="+mj-lt"/>
              </a:rPr>
              <a:t>22 Entonces la otra mujer dijo: —</a:t>
            </a:r>
            <a:r>
              <a:rPr lang="es-ES" sz="2000" dirty="0" smtClean="0">
                <a:latin typeface="+mj-lt"/>
              </a:rPr>
              <a:t>No; mi </a:t>
            </a:r>
            <a:r>
              <a:rPr lang="es-ES" sz="2000" dirty="0" smtClean="0">
                <a:latin typeface="+mj-lt"/>
              </a:rPr>
              <a:t>hijo es el que vive y tu hijo es </a:t>
            </a:r>
            <a:r>
              <a:rPr lang="es-ES" sz="2000" dirty="0" smtClean="0">
                <a:latin typeface="+mj-lt"/>
              </a:rPr>
              <a:t>el que </a:t>
            </a:r>
            <a:r>
              <a:rPr lang="es-ES" sz="2000" dirty="0" smtClean="0">
                <a:latin typeface="+mj-lt"/>
              </a:rPr>
              <a:t>ha muerto. —No; tu hijo es </a:t>
            </a:r>
            <a:r>
              <a:rPr lang="es-ES" sz="2000" dirty="0" smtClean="0">
                <a:latin typeface="+mj-lt"/>
              </a:rPr>
              <a:t>el muerto</a:t>
            </a:r>
            <a:r>
              <a:rPr lang="es-ES" sz="2000" dirty="0" smtClean="0">
                <a:latin typeface="+mj-lt"/>
              </a:rPr>
              <a:t>, y mi hijo es el que vive </a:t>
            </a:r>
            <a:r>
              <a:rPr lang="es-ES" sz="2000" dirty="0" smtClean="0">
                <a:latin typeface="+mj-lt"/>
              </a:rPr>
              <a:t>— volvió </a:t>
            </a:r>
            <a:r>
              <a:rPr lang="es-ES" sz="2000" dirty="0" smtClean="0">
                <a:latin typeface="+mj-lt"/>
              </a:rPr>
              <a:t>a decir la otra. Así </a:t>
            </a:r>
            <a:r>
              <a:rPr lang="es-ES" sz="2000" dirty="0" smtClean="0">
                <a:latin typeface="+mj-lt"/>
              </a:rPr>
              <a:t>discutían delante </a:t>
            </a:r>
            <a:r>
              <a:rPr lang="es-ES" sz="2000" dirty="0" smtClean="0">
                <a:latin typeface="+mj-lt"/>
              </a:rPr>
              <a:t>del rey</a:t>
            </a:r>
            <a:r>
              <a:rPr lang="es-ES" sz="2000" dirty="0" smtClean="0">
                <a:latin typeface="+mj-lt"/>
              </a:rPr>
              <a:t>.</a:t>
            </a:r>
          </a:p>
          <a:p>
            <a:pPr marL="0" indent="0" defTabSz="368045" eaLnBrk="1" fontAlgn="auto" hangingPunct="1">
              <a:spcBef>
                <a:spcPts val="0"/>
              </a:spcBef>
              <a:buSzTx/>
              <a:buNone/>
              <a:defRPr sz="2331"/>
            </a:pPr>
            <a:endParaRPr lang="es-ES" sz="2000" dirty="0" smtClean="0">
              <a:latin typeface="+mj-lt"/>
            </a:endParaRPr>
          </a:p>
          <a:p>
            <a:pPr marL="0" indent="0" defTabSz="368045" eaLnBrk="1" fontAlgn="auto" hangingPunct="1">
              <a:spcBef>
                <a:spcPts val="0"/>
              </a:spcBef>
              <a:buSzTx/>
              <a:buNone/>
              <a:defRPr sz="2331"/>
            </a:pPr>
            <a:r>
              <a:rPr lang="es-ES" sz="2000" dirty="0" smtClean="0">
                <a:latin typeface="+mj-lt"/>
              </a:rPr>
              <a:t>23 </a:t>
            </a:r>
            <a:r>
              <a:rPr lang="es-ES" sz="2000" dirty="0" smtClean="0">
                <a:latin typeface="+mj-lt"/>
              </a:rPr>
              <a:t>El rey entonces dijo: «Ésta afirma: “Mi hijo es el que vive y tu</a:t>
            </a:r>
            <a:br>
              <a:rPr lang="es-ES" sz="2000" dirty="0" smtClean="0">
                <a:latin typeface="+mj-lt"/>
              </a:rPr>
            </a:br>
            <a:r>
              <a:rPr lang="es-ES" sz="2000" dirty="0" smtClean="0">
                <a:latin typeface="+mj-lt"/>
              </a:rPr>
              <a:t>hijo es el que ha muerto”; la otra</a:t>
            </a:r>
            <a:br>
              <a:rPr lang="es-ES" sz="2000" dirty="0" smtClean="0">
                <a:latin typeface="+mj-lt"/>
              </a:rPr>
            </a:br>
            <a:r>
              <a:rPr lang="es-ES" sz="2000" dirty="0" smtClean="0">
                <a:latin typeface="+mj-lt"/>
              </a:rPr>
              <a:t>dice: “No, el tuyo es el muerto y mi</a:t>
            </a:r>
            <a:br>
              <a:rPr lang="es-ES" sz="2000" dirty="0" smtClean="0">
                <a:latin typeface="+mj-lt"/>
              </a:rPr>
            </a:br>
            <a:r>
              <a:rPr lang="es-ES" sz="2000" dirty="0" smtClean="0">
                <a:latin typeface="+mj-lt"/>
              </a:rPr>
              <a:t>hijo es el que vive.”» </a:t>
            </a: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228850"/>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22 La otra mujer dijo: —No, mi hijo</a:t>
            </a:r>
            <a:br>
              <a:rPr lang="es-ES" sz="2000" dirty="0" smtClean="0">
                <a:latin typeface="+mj-lt"/>
                <a:sym typeface="Times"/>
              </a:rPr>
            </a:br>
            <a:r>
              <a:rPr lang="es-ES" sz="2000" dirty="0" smtClean="0">
                <a:latin typeface="+mj-lt"/>
                <a:sym typeface="Times"/>
              </a:rPr>
              <a:t>es el que está vivo, y el tuyo es el</a:t>
            </a:r>
            <a:br>
              <a:rPr lang="es-ES" sz="2000" dirty="0" smtClean="0">
                <a:latin typeface="+mj-lt"/>
                <a:sym typeface="Times"/>
              </a:rPr>
            </a:br>
            <a:r>
              <a:rPr lang="es-ES" sz="2000" dirty="0" smtClean="0">
                <a:latin typeface="+mj-lt"/>
                <a:sym typeface="Times"/>
              </a:rPr>
              <a:t>muerto. Pero la primera </a:t>
            </a:r>
            <a:r>
              <a:rPr lang="es-ES" sz="2000" dirty="0" smtClean="0">
                <a:latin typeface="+mj-lt"/>
                <a:sym typeface="Times"/>
              </a:rPr>
              <a:t>respondió</a:t>
            </a:r>
            <a:r>
              <a:rPr lang="es-ES" sz="2000" dirty="0" smtClean="0">
                <a:latin typeface="+mj-lt"/>
                <a:sym typeface="Times"/>
              </a:rPr>
              <a:t>: —No, tu hijo es el muerto, </a:t>
            </a:r>
            <a:r>
              <a:rPr lang="es-ES" sz="2000" dirty="0" smtClean="0">
                <a:latin typeface="+mj-lt"/>
                <a:sym typeface="Times"/>
              </a:rPr>
              <a:t>y mi </a:t>
            </a:r>
            <a:r>
              <a:rPr lang="es-ES" sz="2000" dirty="0" smtClean="0">
                <a:latin typeface="+mj-lt"/>
                <a:sym typeface="Times"/>
              </a:rPr>
              <a:t>hijo el que está vivo. Así estuvieron discutiendo delante del rey </a:t>
            </a:r>
            <a:br>
              <a:rPr lang="es-ES" sz="2000" dirty="0" smtClean="0">
                <a:latin typeface="+mj-lt"/>
                <a:sym typeface="Times"/>
              </a:rPr>
            </a:b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kern="0" dirty="0" smtClean="0">
                <a:solidFill>
                  <a:srgbClr val="000000"/>
                </a:solidFill>
                <a:latin typeface="+mj-lt"/>
                <a:ea typeface="Times"/>
                <a:cs typeface="Times"/>
                <a:sym typeface="Times"/>
              </a:rPr>
              <a:t>23 Entonces el rey se puso a pensar:</a:t>
            </a:r>
            <a:br>
              <a:rPr lang="es-ES" sz="2000" kern="0" dirty="0" smtClean="0">
                <a:solidFill>
                  <a:srgbClr val="000000"/>
                </a:solidFill>
                <a:latin typeface="+mj-lt"/>
                <a:ea typeface="Times"/>
                <a:cs typeface="Times"/>
                <a:sym typeface="Times"/>
              </a:rPr>
            </a:br>
            <a:r>
              <a:rPr lang="es-ES" sz="2000" kern="0" dirty="0" smtClean="0">
                <a:solidFill>
                  <a:srgbClr val="000000"/>
                </a:solidFill>
                <a:latin typeface="+mj-lt"/>
                <a:ea typeface="Times"/>
                <a:cs typeface="Times"/>
                <a:sym typeface="Times"/>
              </a:rPr>
              <a:t>«Ésta dice que su hijo es el que está</a:t>
            </a:r>
            <a:br>
              <a:rPr lang="es-ES" sz="2000" kern="0" dirty="0" smtClean="0">
                <a:solidFill>
                  <a:srgbClr val="000000"/>
                </a:solidFill>
                <a:latin typeface="+mj-lt"/>
                <a:ea typeface="Times"/>
                <a:cs typeface="Times"/>
                <a:sym typeface="Times"/>
              </a:rPr>
            </a:br>
            <a:r>
              <a:rPr lang="es-ES" sz="2000" kern="0" dirty="0" smtClean="0">
                <a:solidFill>
                  <a:srgbClr val="000000"/>
                </a:solidFill>
                <a:latin typeface="+mj-lt"/>
                <a:ea typeface="Times"/>
                <a:cs typeface="Times"/>
                <a:sym typeface="Times"/>
              </a:rPr>
              <a:t>vivo, y que el muerto es el de </a:t>
            </a:r>
            <a:r>
              <a:rPr lang="es-ES" sz="2000" kern="0" dirty="0" smtClean="0">
                <a:solidFill>
                  <a:srgbClr val="000000"/>
                </a:solidFill>
                <a:latin typeface="+mj-lt"/>
                <a:ea typeface="Times"/>
                <a:cs typeface="Times"/>
                <a:sym typeface="Times"/>
              </a:rPr>
              <a:t>la otra</a:t>
            </a:r>
            <a:r>
              <a:rPr lang="es-ES" sz="2000" kern="0" dirty="0" smtClean="0">
                <a:solidFill>
                  <a:srgbClr val="000000"/>
                </a:solidFill>
                <a:latin typeface="+mj-lt"/>
                <a:ea typeface="Times"/>
                <a:cs typeface="Times"/>
                <a:sym typeface="Times"/>
              </a:rPr>
              <a:t>; ¡pero la otra dice exactamente lo contrario!» </a:t>
            </a:r>
            <a:br>
              <a:rPr lang="es-ES" sz="2000" kern="0" dirty="0" smtClean="0">
                <a:solidFill>
                  <a:srgbClr val="000000"/>
                </a:solidFill>
                <a:latin typeface="+mj-lt"/>
                <a:ea typeface="Times"/>
                <a:cs typeface="Times"/>
                <a:sym typeface="Times"/>
              </a:rPr>
            </a:br>
            <a:endParaRPr lang="en-US" sz="20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 Reyes </a:t>
            </a:r>
            <a:r>
              <a:rPr lang="en-US" b="1" dirty="0" smtClean="0">
                <a:solidFill>
                  <a:schemeClr val="accent2">
                    <a:lumMod val="50000"/>
                  </a:schemeClr>
                </a:solidFill>
                <a:latin typeface="Futura PT Medium"/>
              </a:rPr>
              <a:t>3.24-25</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024717"/>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24 Y añadió </a:t>
            </a:r>
            <a:r>
              <a:rPr lang="es-ES" sz="2200" dirty="0" smtClean="0">
                <a:latin typeface="+mj-lt"/>
              </a:rPr>
              <a:t>el rey</a:t>
            </a:r>
            <a:r>
              <a:rPr lang="es-ES" sz="2200" dirty="0" smtClean="0">
                <a:latin typeface="+mj-lt"/>
              </a:rPr>
              <a:t>: —Traedme una espada. Y trajeron al rey una espada.</a:t>
            </a:r>
            <a:br>
              <a:rPr lang="es-ES" sz="2200" dirty="0" smtClean="0">
                <a:latin typeface="+mj-lt"/>
              </a:rPr>
            </a:b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25 </a:t>
            </a:r>
            <a:r>
              <a:rPr lang="es-ES" sz="2200" dirty="0" smtClean="0">
                <a:latin typeface="+mj-lt"/>
              </a:rPr>
              <a:t>En seguida el rey dijo: —Partid</a:t>
            </a:r>
            <a:br>
              <a:rPr lang="es-ES" sz="2200" dirty="0" smtClean="0">
                <a:latin typeface="+mj-lt"/>
              </a:rPr>
            </a:br>
            <a:r>
              <a:rPr lang="es-ES" sz="2200" dirty="0" smtClean="0">
                <a:latin typeface="+mj-lt"/>
              </a:rPr>
              <a:t>en dos al niño vivo, y dad la mitad</a:t>
            </a:r>
            <a:br>
              <a:rPr lang="es-ES" sz="2200" dirty="0" smtClean="0">
                <a:latin typeface="+mj-lt"/>
              </a:rPr>
            </a:br>
            <a:r>
              <a:rPr lang="es-ES" sz="2200" dirty="0" smtClean="0">
                <a:latin typeface="+mj-lt"/>
              </a:rPr>
              <a:t>a la una y la otra mitad a la otra. </a:t>
            </a: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960330"/>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24 Luego ordenó:—¡Tráiganme</a:t>
            </a:r>
            <a:br>
              <a:rPr lang="es-ES" sz="2200" dirty="0" smtClean="0">
                <a:latin typeface="+mj-lt"/>
                <a:sym typeface="Times"/>
              </a:rPr>
            </a:br>
            <a:r>
              <a:rPr lang="es-ES" sz="2200" dirty="0" smtClean="0">
                <a:latin typeface="+mj-lt"/>
                <a:sym typeface="Times"/>
              </a:rPr>
              <a:t>una espada! Cuando le llevaron la</a:t>
            </a:r>
            <a:br>
              <a:rPr lang="es-ES" sz="2200" dirty="0" smtClean="0">
                <a:latin typeface="+mj-lt"/>
                <a:sym typeface="Times"/>
              </a:rPr>
            </a:br>
            <a:r>
              <a:rPr lang="es-ES" sz="2200" dirty="0" smtClean="0">
                <a:latin typeface="+mj-lt"/>
                <a:sym typeface="Times"/>
              </a:rPr>
              <a:t>espada al rey,</a:t>
            </a:r>
            <a:br>
              <a:rPr lang="es-ES" sz="2200" dirty="0" smtClean="0">
                <a:latin typeface="+mj-lt"/>
                <a:sym typeface="Times"/>
              </a:rPr>
            </a:b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25 ordenó</a:t>
            </a:r>
            <a:r>
              <a:rPr lang="es-ES" sz="2200" dirty="0" smtClean="0">
                <a:latin typeface="+mj-lt"/>
                <a:sym typeface="Times"/>
              </a:rPr>
              <a:t>: —Corten en dos al niño</a:t>
            </a:r>
            <a:br>
              <a:rPr lang="es-ES" sz="2200" dirty="0" smtClean="0">
                <a:latin typeface="+mj-lt"/>
                <a:sym typeface="Times"/>
              </a:rPr>
            </a:br>
            <a:r>
              <a:rPr lang="es-ES" sz="2200" dirty="0" smtClean="0">
                <a:latin typeface="+mj-lt"/>
                <a:sym typeface="Times"/>
              </a:rPr>
              <a:t>vivo, y denle una mitad a cada una. </a:t>
            </a: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 Reyes </a:t>
            </a:r>
            <a:r>
              <a:rPr lang="en-US" b="1" dirty="0" smtClean="0">
                <a:solidFill>
                  <a:schemeClr val="accent2">
                    <a:lumMod val="50000"/>
                  </a:schemeClr>
                </a:solidFill>
                <a:latin typeface="Futura PT Medium"/>
              </a:rPr>
              <a:t>3.26-27</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024717"/>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000" kern="0" dirty="0">
                <a:latin typeface="+mj-lt"/>
              </a:rPr>
              <a:t>RVR</a:t>
            </a:r>
          </a:p>
          <a:p>
            <a:pPr marL="0" indent="0" defTabSz="368045" eaLnBrk="1" fontAlgn="auto" hangingPunct="1">
              <a:spcBef>
                <a:spcPts val="0"/>
              </a:spcBef>
              <a:buSzTx/>
              <a:buNone/>
              <a:defRPr sz="2331"/>
            </a:pPr>
            <a:endParaRPr lang="es-ES" sz="2000" b="1" dirty="0" smtClean="0">
              <a:latin typeface="+mj-lt"/>
            </a:endParaRPr>
          </a:p>
          <a:p>
            <a:pPr marL="0" indent="0" defTabSz="368045" eaLnBrk="1" fontAlgn="auto" hangingPunct="1">
              <a:spcBef>
                <a:spcPts val="0"/>
              </a:spcBef>
              <a:buSzTx/>
              <a:buNone/>
              <a:defRPr sz="2331"/>
            </a:pPr>
            <a:r>
              <a:rPr lang="es-ES" sz="2000" dirty="0" smtClean="0">
                <a:latin typeface="+mj-lt"/>
              </a:rPr>
              <a:t>26 Entonces la mujer de quien era el</a:t>
            </a:r>
            <a:br>
              <a:rPr lang="es-ES" sz="2000" dirty="0" smtClean="0">
                <a:latin typeface="+mj-lt"/>
              </a:rPr>
            </a:br>
            <a:r>
              <a:rPr lang="es-ES" sz="2000" dirty="0" smtClean="0">
                <a:latin typeface="+mj-lt"/>
              </a:rPr>
              <a:t>hijo vivo habló al rey (porque sus</a:t>
            </a:r>
            <a:br>
              <a:rPr lang="es-ES" sz="2000" dirty="0" smtClean="0">
                <a:latin typeface="+mj-lt"/>
              </a:rPr>
            </a:br>
            <a:r>
              <a:rPr lang="es-ES" sz="2000" dirty="0" smtClean="0">
                <a:latin typeface="+mj-lt"/>
              </a:rPr>
              <a:t>entrañas se le conmovieron por su</a:t>
            </a:r>
            <a:br>
              <a:rPr lang="es-ES" sz="2000" dirty="0" smtClean="0">
                <a:latin typeface="+mj-lt"/>
              </a:rPr>
            </a:br>
            <a:r>
              <a:rPr lang="es-ES" sz="2000" dirty="0" smtClean="0">
                <a:latin typeface="+mj-lt"/>
              </a:rPr>
              <a:t>hijo), y le dijo: —¡Ah, señor mío!</a:t>
            </a:r>
            <a:br>
              <a:rPr lang="es-ES" sz="2000" dirty="0" smtClean="0">
                <a:latin typeface="+mj-lt"/>
              </a:rPr>
            </a:br>
            <a:r>
              <a:rPr lang="es-ES" sz="2000" dirty="0" smtClean="0">
                <a:latin typeface="+mj-lt"/>
              </a:rPr>
              <a:t>Dad a ésta el niño vivo, y no </a:t>
            </a:r>
            <a:r>
              <a:rPr lang="es-ES" sz="2000" dirty="0" smtClean="0">
                <a:latin typeface="+mj-lt"/>
              </a:rPr>
              <a:t>lo matéis</a:t>
            </a:r>
            <a:r>
              <a:rPr lang="es-ES" sz="2000" dirty="0" smtClean="0">
                <a:latin typeface="+mj-lt"/>
              </a:rPr>
              <a:t>. —Ni a mí ni a ti; ¡partidlo</a:t>
            </a:r>
            <a:r>
              <a:rPr lang="es-ES" sz="2000" dirty="0" smtClean="0">
                <a:latin typeface="+mj-lt"/>
              </a:rPr>
              <a:t>! —</a:t>
            </a:r>
            <a:r>
              <a:rPr lang="es-ES" sz="2000" dirty="0" smtClean="0">
                <a:latin typeface="+mj-lt"/>
              </a:rPr>
              <a:t>dijo la otra.</a:t>
            </a:r>
            <a:br>
              <a:rPr lang="es-ES" sz="2000" dirty="0" smtClean="0">
                <a:latin typeface="+mj-lt"/>
              </a:rPr>
            </a:br>
            <a:endParaRPr lang="es-ES" sz="2000" dirty="0" smtClean="0">
              <a:latin typeface="+mj-lt"/>
            </a:endParaRPr>
          </a:p>
          <a:p>
            <a:pPr marL="0" indent="0" defTabSz="368045" eaLnBrk="1" fontAlgn="auto" hangingPunct="1">
              <a:spcBef>
                <a:spcPts val="0"/>
              </a:spcBef>
              <a:buSzTx/>
              <a:buNone/>
              <a:defRPr sz="2331"/>
            </a:pPr>
            <a:r>
              <a:rPr lang="es-ES" sz="2000" dirty="0" smtClean="0">
                <a:latin typeface="+mj-lt"/>
              </a:rPr>
              <a:t>27 </a:t>
            </a:r>
            <a:r>
              <a:rPr lang="es-ES" sz="2000" dirty="0" smtClean="0">
                <a:latin typeface="+mj-lt"/>
              </a:rPr>
              <a:t>Entonces el rey respondió: —</a:t>
            </a:r>
            <a:br>
              <a:rPr lang="es-ES" sz="2000" dirty="0" smtClean="0">
                <a:latin typeface="+mj-lt"/>
              </a:rPr>
            </a:br>
            <a:r>
              <a:rPr lang="es-ES" sz="2000" dirty="0" smtClean="0">
                <a:latin typeface="+mj-lt"/>
              </a:rPr>
              <a:t>Entregad a aquélla el niño vivo, y</a:t>
            </a:r>
            <a:br>
              <a:rPr lang="es-ES" sz="2000" dirty="0" smtClean="0">
                <a:latin typeface="+mj-lt"/>
              </a:rPr>
            </a:br>
            <a:r>
              <a:rPr lang="es-ES" sz="2000" dirty="0" smtClean="0">
                <a:latin typeface="+mj-lt"/>
              </a:rPr>
              <a:t>no lo matéis; ella es su madre. </a:t>
            </a: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024717"/>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26 Pero la madre del niño vivo </a:t>
            </a:r>
            <a:r>
              <a:rPr lang="es-ES" sz="2000" dirty="0" smtClean="0">
                <a:latin typeface="+mj-lt"/>
                <a:sym typeface="Times"/>
              </a:rPr>
              <a:t>se angustió </a:t>
            </a:r>
            <a:r>
              <a:rPr lang="es-ES" sz="2000" dirty="0" smtClean="0">
                <a:latin typeface="+mj-lt"/>
                <a:sym typeface="Times"/>
              </a:rPr>
              <a:t>profundamente por </a:t>
            </a:r>
            <a:r>
              <a:rPr lang="es-ES" sz="2000" dirty="0" smtClean="0">
                <a:latin typeface="+mj-lt"/>
                <a:sym typeface="Times"/>
              </a:rPr>
              <a:t>su hijo</a:t>
            </a:r>
            <a:r>
              <a:rPr lang="es-ES" sz="2000" dirty="0" smtClean="0">
                <a:latin typeface="+mj-lt"/>
                <a:sym typeface="Times"/>
              </a:rPr>
              <a:t>, y suplicó al rey: —¡Por favor</a:t>
            </a:r>
            <a:r>
              <a:rPr lang="es-ES" sz="2000" dirty="0" smtClean="0">
                <a:latin typeface="+mj-lt"/>
                <a:sym typeface="Times"/>
              </a:rPr>
              <a:t>! ¡</a:t>
            </a:r>
            <a:r>
              <a:rPr lang="es-ES" sz="2000" dirty="0" smtClean="0">
                <a:latin typeface="+mj-lt"/>
                <a:sym typeface="Times"/>
              </a:rPr>
              <a:t>No mate Su Majestad al niño vivo</a:t>
            </a:r>
            <a:r>
              <a:rPr lang="es-ES" sz="2000" dirty="0" smtClean="0">
                <a:latin typeface="+mj-lt"/>
                <a:sym typeface="Times"/>
              </a:rPr>
              <a:t>! ¡</a:t>
            </a:r>
            <a:r>
              <a:rPr lang="es-ES" sz="2000" dirty="0" smtClean="0">
                <a:latin typeface="+mj-lt"/>
                <a:sym typeface="Times"/>
              </a:rPr>
              <a:t>Mejor déselo a esta mujer! Pero </a:t>
            </a:r>
            <a:r>
              <a:rPr lang="es-ES" sz="2000" dirty="0" smtClean="0">
                <a:latin typeface="+mj-lt"/>
                <a:sym typeface="Times"/>
              </a:rPr>
              <a:t>la otra </a:t>
            </a:r>
            <a:r>
              <a:rPr lang="es-ES" sz="2000" dirty="0" smtClean="0">
                <a:latin typeface="+mj-lt"/>
                <a:sym typeface="Times"/>
              </a:rPr>
              <a:t>dijo: —Ni para mí ni para ti</a:t>
            </a:r>
            <a:r>
              <a:rPr lang="es-ES" sz="2000" dirty="0" smtClean="0">
                <a:latin typeface="+mj-lt"/>
                <a:sym typeface="Times"/>
              </a:rPr>
              <a:t>. ¡</a:t>
            </a:r>
            <a:r>
              <a:rPr lang="es-ES" sz="2000" dirty="0" smtClean="0">
                <a:latin typeface="+mj-lt"/>
                <a:sym typeface="Times"/>
              </a:rPr>
              <a:t>Que lo partan!</a:t>
            </a:r>
            <a:br>
              <a:rPr lang="es-ES" sz="2000" dirty="0" smtClean="0">
                <a:latin typeface="+mj-lt"/>
                <a:sym typeface="Times"/>
              </a:rPr>
            </a:b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27 </a:t>
            </a:r>
            <a:r>
              <a:rPr lang="es-ES" sz="2000" dirty="0" smtClean="0">
                <a:latin typeface="+mj-lt"/>
                <a:sym typeface="Times"/>
              </a:rPr>
              <a:t>Entonces intervino el rey y ordenó: —Entreguen a aquella </a:t>
            </a:r>
            <a:r>
              <a:rPr lang="es-ES" sz="2000" dirty="0" smtClean="0">
                <a:latin typeface="+mj-lt"/>
                <a:sym typeface="Times"/>
              </a:rPr>
              <a:t>mujer el </a:t>
            </a:r>
            <a:r>
              <a:rPr lang="es-ES" sz="2000" dirty="0" smtClean="0">
                <a:latin typeface="+mj-lt"/>
                <a:sym typeface="Times"/>
              </a:rPr>
              <a:t>niño vivo. No lo maten, </a:t>
            </a:r>
            <a:r>
              <a:rPr lang="es-ES" sz="2000" dirty="0" smtClean="0">
                <a:latin typeface="+mj-lt"/>
                <a:sym typeface="Times"/>
              </a:rPr>
              <a:t>porque ella </a:t>
            </a:r>
            <a:r>
              <a:rPr lang="es-ES" sz="2000" dirty="0" smtClean="0">
                <a:latin typeface="+mj-lt"/>
                <a:sym typeface="Times"/>
              </a:rPr>
              <a:t>es su verdadera madre. </a:t>
            </a:r>
            <a:endParaRPr lang="en-US" sz="20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l discipulo 2018-2019" id="{FA0B871C-CAEA-2645-93AE-8EE7D3C1DA10}" vid="{6AC130D1-AACF-E247-961C-2BA71BBAD5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2311</TotalTime>
  <Words>757</Words>
  <Application>Microsoft Office PowerPoint</Application>
  <PresentationFormat>Custom</PresentationFormat>
  <Paragraphs>97</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Lección 16 EL DUELO PERINATAL Y LAS PÉRDIDAS </vt:lpstr>
      <vt:lpstr>OBJETIVOS</vt:lpstr>
      <vt:lpstr>VOCABULARIO</vt:lpstr>
      <vt:lpstr>TEXTO BÍBLICO: 1 Reyes 3.16-17 </vt:lpstr>
      <vt:lpstr>TEXTO BÍBLICO: 1 Reyes 3.18-19</vt:lpstr>
      <vt:lpstr>TEXTO BÍBLICO: 1 Reyes 3.20-21</vt:lpstr>
      <vt:lpstr>TEXTO BÍBLICO: 1 Reyes 3.22-23</vt:lpstr>
      <vt:lpstr>TEXTO BÍBLICO: 1 Reyes 3.24-25</vt:lpstr>
      <vt:lpstr>TEXTO BÍBLICO: 1 Reyes 3.26-27</vt:lpstr>
      <vt:lpstr>TEXTO BÍBLICO: 1 Reyes 3.28</vt:lpstr>
      <vt:lpstr>RESUMEN</vt:lpstr>
      <vt:lpstr>RESUMEN</vt:lpstr>
      <vt:lpstr>ORACIÓN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Barbosa</dc:creator>
  <cp:lastModifiedBy>ICDCPR</cp:lastModifiedBy>
  <cp:revision>149</cp:revision>
  <cp:lastPrinted>2018-08-10T13:38:33Z</cp:lastPrinted>
  <dcterms:created xsi:type="dcterms:W3CDTF">2018-08-06T18:36:17Z</dcterms:created>
  <dcterms:modified xsi:type="dcterms:W3CDTF">2021-03-19T18:30:30Z</dcterms:modified>
</cp:coreProperties>
</file>