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7" r:id="rId1"/>
  </p:sldMasterIdLst>
  <p:notesMasterIdLst>
    <p:notesMasterId r:id="rId20"/>
  </p:notesMasterIdLst>
  <p:handoutMasterIdLst>
    <p:handoutMasterId r:id="rId21"/>
  </p:handoutMasterIdLst>
  <p:sldIdLst>
    <p:sldId id="256" r:id="rId2"/>
    <p:sldId id="257" r:id="rId3"/>
    <p:sldId id="268" r:id="rId4"/>
    <p:sldId id="288" r:id="rId5"/>
    <p:sldId id="264" r:id="rId6"/>
    <p:sldId id="269" r:id="rId7"/>
    <p:sldId id="270" r:id="rId8"/>
    <p:sldId id="290" r:id="rId9"/>
    <p:sldId id="291" r:id="rId10"/>
    <p:sldId id="292" r:id="rId11"/>
    <p:sldId id="293" r:id="rId12"/>
    <p:sldId id="294" r:id="rId13"/>
    <p:sldId id="295" r:id="rId14"/>
    <p:sldId id="296" r:id="rId15"/>
    <p:sldId id="297" r:id="rId16"/>
    <p:sldId id="261" r:id="rId17"/>
    <p:sldId id="281" r:id="rId18"/>
    <p:sldId id="262" r:id="rId1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57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11" autoAdjust="0"/>
    <p:restoredTop sz="94692" autoAdjust="0"/>
  </p:normalViewPr>
  <p:slideViewPr>
    <p:cSldViewPr snapToGrid="0" snapToObjects="1">
      <p:cViewPr varScale="1">
        <p:scale>
          <a:sx n="60" d="100"/>
          <a:sy n="60" d="100"/>
        </p:scale>
        <p:origin x="-102" y="-67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E3FD992-0E97-2345-96F8-0BAE71CC81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C15AB39F-3C25-9348-A9D0-6963BCA11B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CF85344-9BC3-444F-83EF-D3D40702FE44}" type="datetimeFigureOut">
              <a:rPr lang="en-US"/>
              <a:pPr>
                <a:defRPr/>
              </a:pPr>
              <a:t>3/19/2021</a:t>
            </a:fld>
            <a:endParaRPr lang="en-US"/>
          </a:p>
        </p:txBody>
      </p:sp>
      <p:sp>
        <p:nvSpPr>
          <p:cNvPr id="4" name="Footer Placeholder 3">
            <a:extLst>
              <a:ext uri="{FF2B5EF4-FFF2-40B4-BE49-F238E27FC236}">
                <a16:creationId xmlns:a16="http://schemas.microsoft.com/office/drawing/2014/main" xmlns="" id="{66B0A51A-ABE8-284B-A7E5-DAEF57980C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xmlns="" id="{690A5CEC-AAD3-7841-A814-729F5C02973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802ED90-DF3E-46E1-85D4-E41E35BC558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8A5426C-9C72-4A42-A516-8A40F146F4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C9D5085D-52EB-1F4E-B72F-F5E87954EB9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5CA7558-94FF-4D11-BB53-150ECB168E5B}" type="datetimeFigureOut">
              <a:rPr lang="en-US"/>
              <a:pPr>
                <a:defRPr/>
              </a:pPr>
              <a:t>3/19/2021</a:t>
            </a:fld>
            <a:endParaRPr lang="en-US"/>
          </a:p>
        </p:txBody>
      </p:sp>
      <p:sp>
        <p:nvSpPr>
          <p:cNvPr id="4" name="Slide Image Placeholder 3">
            <a:extLst>
              <a:ext uri="{FF2B5EF4-FFF2-40B4-BE49-F238E27FC236}">
                <a16:creationId xmlns:a16="http://schemas.microsoft.com/office/drawing/2014/main" xmlns="" id="{EB4BF96A-691A-0345-ADF7-A6D647C860B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D2CEA24F-465A-F046-A260-DA4E4F7F785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9E714E0F-60D3-3249-B99D-BC7B70DA1A0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38A4183D-8632-054B-B348-F12557E2076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BCE7A69-C0DC-4FFF-8276-9F8DB279B15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741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1" name="Slide Number Placeholder 3"/>
          <p:cNvSpPr>
            <a:spLocks noGrp="1" noChangeArrowheads="1"/>
          </p:cNvSpPr>
          <p:nvPr>
            <p:ph type="sldNum" sz="quarter" idx="5"/>
          </p:nvPr>
        </p:nvSpPr>
        <p:spPr bwMode="auto">
          <a:noFill/>
          <a:ln>
            <a:miter lim="800000"/>
            <a:headEnd/>
            <a:tailEnd/>
          </a:ln>
        </p:spPr>
        <p:txBody>
          <a:bodyPr/>
          <a:lstStyle/>
          <a:p>
            <a:fld id="{DABA2B3B-370D-40EE-B62D-48F130D4D7DE}"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993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39" name="Slide Number Placeholder 3"/>
          <p:cNvSpPr>
            <a:spLocks noGrp="1" noChangeArrowheads="1"/>
          </p:cNvSpPr>
          <p:nvPr>
            <p:ph type="sldNum" sz="quarter" idx="5"/>
          </p:nvPr>
        </p:nvSpPr>
        <p:spPr bwMode="auto">
          <a:noFill/>
          <a:ln>
            <a:miter lim="800000"/>
            <a:headEnd/>
            <a:tailEnd/>
          </a:ln>
        </p:spPr>
        <p:txBody>
          <a:bodyPr/>
          <a:lstStyle/>
          <a:p>
            <a:fld id="{965E5C3A-7236-4A82-B4DB-BE82D30FE578}" type="slidenum">
              <a:rPr lang="en-US" altLang="en-US"/>
              <a:pPr/>
              <a:t>18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150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7" name="Slide Number Placeholder 3"/>
          <p:cNvSpPr>
            <a:spLocks noGrp="1" noChangeArrowheads="1"/>
          </p:cNvSpPr>
          <p:nvPr>
            <p:ph type="sldNum" sz="quarter" idx="5"/>
          </p:nvPr>
        </p:nvSpPr>
        <p:spPr bwMode="auto">
          <a:noFill/>
          <a:ln>
            <a:miter lim="800000"/>
            <a:headEnd/>
            <a:tailEnd/>
          </a:ln>
        </p:spPr>
        <p:txBody>
          <a:bodyPr/>
          <a:lstStyle/>
          <a:p>
            <a:fld id="{5B05E1EF-01EF-4D35-9AF1-871BD1CA6553}"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150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7" name="Slide Number Placeholder 3"/>
          <p:cNvSpPr>
            <a:spLocks noGrp="1" noChangeArrowheads="1"/>
          </p:cNvSpPr>
          <p:nvPr>
            <p:ph type="sldNum" sz="quarter" idx="5"/>
          </p:nvPr>
        </p:nvSpPr>
        <p:spPr bwMode="auto">
          <a:noFill/>
          <a:ln>
            <a:miter lim="800000"/>
            <a:headEnd/>
            <a:tailEnd/>
          </a:ln>
        </p:spPr>
        <p:txBody>
          <a:bodyPr/>
          <a:lstStyle/>
          <a:p>
            <a:fld id="{5B05E1EF-01EF-4D35-9AF1-871BD1CA6553}"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765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1" name="Slide Number Placeholder 3"/>
          <p:cNvSpPr>
            <a:spLocks noGrp="1" noChangeArrowheads="1"/>
          </p:cNvSpPr>
          <p:nvPr>
            <p:ph type="sldNum" sz="quarter" idx="5"/>
          </p:nvPr>
        </p:nvSpPr>
        <p:spPr bwMode="auto">
          <a:noFill/>
          <a:ln>
            <a:miter lim="800000"/>
            <a:headEnd/>
            <a:tailEnd/>
          </a:ln>
        </p:spPr>
        <p:txBody>
          <a:bodyPr/>
          <a:lstStyle/>
          <a:p>
            <a:fld id="{453BE56E-04E4-459D-A6CA-C369C053CBCE}" type="slidenum">
              <a:rPr lang="en-US" altLang="en-US"/>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969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699" name="Slide Number Placeholder 3"/>
          <p:cNvSpPr>
            <a:spLocks noGrp="1" noChangeArrowheads="1"/>
          </p:cNvSpPr>
          <p:nvPr>
            <p:ph type="sldNum" sz="quarter" idx="5"/>
          </p:nvPr>
        </p:nvSpPr>
        <p:spPr bwMode="auto">
          <a:noFill/>
          <a:ln>
            <a:miter lim="800000"/>
            <a:headEnd/>
            <a:tailEnd/>
          </a:ln>
        </p:spPr>
        <p:txBody>
          <a:bodyPr/>
          <a:lstStyle/>
          <a:p>
            <a:fld id="{8B87BBCA-CC59-433E-8C41-AF79E310F6B4}" type="slidenum">
              <a:rPr lang="en-US" altLang="en-US"/>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C074D0EC-CE60-457F-BA15-D75300959BEB}"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3E683BDC-3018-4D75-8050-E3D476A9E6A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C838DDB8-4570-46EB-96B8-A8AA3DF84E9F}"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DF75800-9CA8-4EEC-A7DC-A1B39A2BE32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6846DD63-A282-40AA-AE98-2F1746EC1938}"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9A34373A-E48C-4068-8286-7B14C2D2FD7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A5C67EC9-2DC9-42DC-A7F3-A59A2BA81BDB}"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7EEB05C1-AC89-41D7-81ED-71C4C8DFB40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21200D70-9661-41A0-8D7A-A669A6AF411B}"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1E7811A2-6DC2-44AE-86C3-55C9FF5AAC0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FFE3CDA7-7D2D-41D8-B6E2-298EDDDE11DD}" type="datetimeFigureOut">
              <a:rPr lang="en-US"/>
              <a:pPr>
                <a:defRPr/>
              </a:pPr>
              <a:t>3/19/2021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39781781-B010-4849-9C44-88A4B238401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F038D7DC-F50A-4C3E-819E-95C112E7F064}" type="datetimeFigureOut">
              <a:rPr lang="en-US"/>
              <a:pPr>
                <a:defRPr/>
              </a:pPr>
              <a:t>3/19/2021</a:t>
            </a:fld>
            <a:endParaRPr lang="en-US"/>
          </a:p>
        </p:txBody>
      </p:sp>
      <p:sp>
        <p:nvSpPr>
          <p:cNvPr id="8"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048DBFEE-C250-43E9-A1FB-90EF0D3C734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4B50949B-BF7E-4CE4-90BB-9F3B349812D5}" type="datetimeFigureOut">
              <a:rPr lang="en-US"/>
              <a:pPr>
                <a:defRPr/>
              </a:pPr>
              <a:t>3/19/2021</a:t>
            </a:fld>
            <a:endParaRPr lang="en-US"/>
          </a:p>
        </p:txBody>
      </p:sp>
      <p:sp>
        <p:nvSpPr>
          <p:cNvPr id="4"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D3E90406-4792-4143-BE68-308807E59A1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B2B6B1EC-C46D-4FDA-8619-EB726A8D23DD}" type="datetimeFigureOut">
              <a:rPr lang="en-US"/>
              <a:pPr>
                <a:defRPr/>
              </a:pPr>
              <a:t>3/19/2021</a:t>
            </a:fld>
            <a:endParaRPr lang="en-US"/>
          </a:p>
        </p:txBody>
      </p:sp>
      <p:sp>
        <p:nvSpPr>
          <p:cNvPr id="3"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F8BD0293-19F7-4D35-8573-BDE644AB93C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298ADA4E-3F8C-40DD-BF9A-807DB59AC74C}" type="datetimeFigureOut">
              <a:rPr lang="en-US"/>
              <a:pPr>
                <a:defRPr/>
              </a:pPr>
              <a:t>3/19/2021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559790E-0EBC-4C06-AF59-ABB755A159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E7DBF55E-6085-4908-A4A9-B876F767D3E5}" type="datetimeFigureOut">
              <a:rPr lang="en-US"/>
              <a:pPr>
                <a:defRPr/>
              </a:pPr>
              <a:t>3/19/2021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4C4AEEC-B453-494B-B487-F86029AB098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2C3BFB2-21CA-471A-90A3-82904F7BDEAF}" type="datetimeFigureOut">
              <a:rPr lang="en-US"/>
              <a:pPr>
                <a:defRPr/>
              </a:pPr>
              <a:t>3/19/2021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9F7DE92-BF22-40C6-A759-C6C317F079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2pPr>
      <a:lvl3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3pPr>
      <a:lvl4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4pPr>
      <a:lvl5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48B18C0-1B24-BD4B-82F9-6128FD460EEF}"/>
              </a:ext>
            </a:extLst>
          </p:cNvPr>
          <p:cNvPicPr>
            <a:picLocks noChangeAspect="1"/>
          </p:cNvPicPr>
          <p:nvPr/>
        </p:nvPicPr>
        <p:blipFill>
          <a:blip r:embed="rId2">
            <a:alphaModFix amt="50000"/>
          </a:blip>
          <a:stretch>
            <a:fillRect/>
          </a:stretch>
        </p:blipFill>
        <p:spPr>
          <a:xfrm>
            <a:off x="-26894" y="760479"/>
            <a:ext cx="12279086" cy="6858000"/>
          </a:xfrm>
          <a:prstGeom prst="rect">
            <a:avLst/>
          </a:prstGeom>
        </p:spPr>
      </p:pic>
      <p:sp>
        <p:nvSpPr>
          <p:cNvPr id="15363" name="Title 1">
            <a:extLst>
              <a:ext uri="{FF2B5EF4-FFF2-40B4-BE49-F238E27FC236}">
                <a16:creationId xmlns:a16="http://schemas.microsoft.com/office/drawing/2014/main" xmlns="" id="{1BA23706-B7D4-4C4C-B890-8B973FDBBE18}"/>
              </a:ext>
            </a:extLst>
          </p:cNvPr>
          <p:cNvSpPr>
            <a:spLocks noGrp="1" noChangeArrowheads="1"/>
          </p:cNvSpPr>
          <p:nvPr>
            <p:ph type="ctrTitle"/>
          </p:nvPr>
        </p:nvSpPr>
        <p:spPr>
          <a:xfrm>
            <a:off x="446088" y="555171"/>
            <a:ext cx="6427678" cy="2096341"/>
          </a:xfrm>
        </p:spPr>
        <p:txBody>
          <a:bodyPr/>
          <a:lstStyle/>
          <a:p>
            <a:pPr algn="l" eaLnBrk="1" hangingPunct="1">
              <a:defRPr/>
            </a:pPr>
            <a:r>
              <a:rPr lang="en-US" altLang="en-US" sz="4800" b="1" dirty="0" err="1">
                <a:solidFill>
                  <a:srgbClr val="F9570F"/>
                </a:solidFill>
                <a:latin typeface="Futura PT Heavy" panose="020B0602020204020303" pitchFamily="34" charset="-79"/>
              </a:rPr>
              <a:t>Lección</a:t>
            </a:r>
            <a:r>
              <a:rPr lang="en-US" altLang="en-US" sz="4800" b="1" dirty="0">
                <a:solidFill>
                  <a:srgbClr val="F9570F"/>
                </a:solidFill>
                <a:latin typeface="Futura PT Heavy" panose="020B0602020204020303" pitchFamily="34" charset="-79"/>
              </a:rPr>
              <a:t> </a:t>
            </a:r>
            <a:r>
              <a:rPr lang="en-US" altLang="en-US" sz="4800" b="1" dirty="0" smtClean="0">
                <a:solidFill>
                  <a:srgbClr val="F9570F"/>
                </a:solidFill>
                <a:latin typeface="Futura PT Heavy" panose="020B0602020204020303" pitchFamily="34" charset="-79"/>
              </a:rPr>
              <a:t>15</a:t>
            </a:r>
            <a:r>
              <a:rPr lang="en-US" altLang="en-US" sz="5400" dirty="0">
                <a:solidFill>
                  <a:schemeClr val="accent2">
                    <a:lumMod val="50000"/>
                  </a:schemeClr>
                </a:solidFill>
                <a:latin typeface="Futura PT Medium" panose="020B0602020204020303" pitchFamily="34" charset="-79"/>
              </a:rPr>
              <a:t/>
            </a:r>
            <a:br>
              <a:rPr lang="en-US" altLang="en-US" sz="5400" dirty="0">
                <a:solidFill>
                  <a:schemeClr val="accent2">
                    <a:lumMod val="50000"/>
                  </a:schemeClr>
                </a:solidFill>
                <a:latin typeface="Futura PT Medium" panose="020B0602020204020303" pitchFamily="34" charset="-79"/>
              </a:rPr>
            </a:br>
            <a:r>
              <a:rPr lang="es-ES" altLang="en-US" sz="3600" b="1" dirty="0" smtClean="0">
                <a:solidFill>
                  <a:schemeClr val="accent6"/>
                </a:solidFill>
                <a:latin typeface="Futura PT Medium" panose="020B0602020204020303" pitchFamily="34" charset="-79"/>
              </a:rPr>
              <a:t>EL DUELO MIGRATORIO </a:t>
            </a:r>
            <a:endParaRPr lang="en-US" altLang="en-US" sz="4400" b="1" dirty="0">
              <a:solidFill>
                <a:schemeClr val="accent6"/>
              </a:solidFill>
              <a:latin typeface="Futura PT Medium" panose="020B0602020204020303" pitchFamily="34" charset="-79"/>
            </a:endParaRPr>
          </a:p>
        </p:txBody>
      </p:sp>
      <p:sp>
        <p:nvSpPr>
          <p:cNvPr id="15364" name="Subtitle 2">
            <a:extLst>
              <a:ext uri="{FF2B5EF4-FFF2-40B4-BE49-F238E27FC236}">
                <a16:creationId xmlns:a16="http://schemas.microsoft.com/office/drawing/2014/main" xmlns="" id="{5CDFC27A-1D30-404A-9DBB-4F70D9B9A839}"/>
              </a:ext>
            </a:extLst>
          </p:cNvPr>
          <p:cNvSpPr>
            <a:spLocks noGrp="1" noChangeArrowheads="1"/>
          </p:cNvSpPr>
          <p:nvPr>
            <p:ph type="subTitle" idx="1"/>
          </p:nvPr>
        </p:nvSpPr>
        <p:spPr>
          <a:xfrm>
            <a:off x="446088" y="2651512"/>
            <a:ext cx="4443412" cy="442913"/>
          </a:xfrm>
        </p:spPr>
        <p:txBody>
          <a:bodyPr/>
          <a:lstStyle/>
          <a:p>
            <a:pPr algn="l" eaLnBrk="1" hangingPunct="1">
              <a:defRPr/>
            </a:pPr>
            <a:r>
              <a:rPr lang="en-US" altLang="en-US" sz="2800" i="1" dirty="0" smtClean="0">
                <a:solidFill>
                  <a:schemeClr val="bg2">
                    <a:lumMod val="50000"/>
                  </a:schemeClr>
                </a:solidFill>
                <a:latin typeface="Futura PT Medium Oblique" panose="020B0502020204020303" pitchFamily="34" charset="77"/>
              </a:rPr>
              <a:t>Rut 1.1-22 </a:t>
            </a:r>
            <a:br>
              <a:rPr lang="en-US" altLang="en-US" sz="2800" i="1" dirty="0" smtClean="0">
                <a:solidFill>
                  <a:schemeClr val="bg2">
                    <a:lumMod val="50000"/>
                  </a:schemeClr>
                </a:solidFill>
                <a:latin typeface="Futura PT Medium Oblique" panose="020B0502020204020303" pitchFamily="34" charset="77"/>
              </a:rPr>
            </a:br>
            <a:endParaRPr lang="en-US" altLang="en-US" sz="2800" i="1" dirty="0">
              <a:solidFill>
                <a:schemeClr val="bg2">
                  <a:lumMod val="50000"/>
                </a:schemeClr>
              </a:solidFill>
              <a:latin typeface="Futura PT Medium Oblique" panose="020B0502020204020303" pitchFamily="34" charset="77"/>
            </a:endParaRPr>
          </a:p>
        </p:txBody>
      </p:sp>
      <p:sp>
        <p:nvSpPr>
          <p:cNvPr id="4" name="TextBox 3">
            <a:extLst>
              <a:ext uri="{FF2B5EF4-FFF2-40B4-BE49-F238E27FC236}">
                <a16:creationId xmlns:a16="http://schemas.microsoft.com/office/drawing/2014/main" xmlns="" id="{80564458-F142-5545-8EE2-AC60A6F341B5}"/>
              </a:ext>
            </a:extLst>
          </p:cNvPr>
          <p:cNvSpPr txBox="1"/>
          <p:nvPr/>
        </p:nvSpPr>
        <p:spPr>
          <a:xfrm>
            <a:off x="9348788" y="6375400"/>
            <a:ext cx="2033587" cy="300038"/>
          </a:xfrm>
          <a:prstGeom prst="rect">
            <a:avLst/>
          </a:prstGeom>
          <a:noFill/>
        </p:spPr>
        <p:txBody>
          <a:bodyPr>
            <a:spAutoFit/>
          </a:bodyPr>
          <a:lstStyle/>
          <a:p>
            <a:pPr eaLnBrk="1" fontAlgn="auto" hangingPunct="1">
              <a:spcBef>
                <a:spcPts val="0"/>
              </a:spcBef>
              <a:spcAft>
                <a:spcPts val="0"/>
              </a:spcAft>
              <a:defRPr/>
            </a:pPr>
            <a:r>
              <a:rPr lang="en-US" sz="1350" dirty="0" err="1">
                <a:solidFill>
                  <a:schemeClr val="bg1"/>
                </a:solidFill>
                <a:latin typeface="Futura PT Medium" panose="020B0502020204020303" pitchFamily="34" charset="77"/>
              </a:rPr>
              <a:t>Edición</a:t>
            </a:r>
            <a:r>
              <a:rPr lang="en-US" sz="1350" dirty="0">
                <a:solidFill>
                  <a:schemeClr val="bg1"/>
                </a:solidFill>
                <a:latin typeface="Futura PT Medium" panose="020B0502020204020303" pitchFamily="34" charset="77"/>
              </a:rPr>
              <a:t> Especial </a:t>
            </a:r>
            <a:r>
              <a:rPr lang="en-US" sz="1350" dirty="0" smtClean="0">
                <a:solidFill>
                  <a:schemeClr val="bg1"/>
                </a:solidFill>
                <a:latin typeface="Futura PT Medium" panose="020B0502020204020303" pitchFamily="34" charset="77"/>
              </a:rPr>
              <a:t>2021</a:t>
            </a:r>
            <a:endParaRPr lang="en-US" sz="1350" dirty="0">
              <a:solidFill>
                <a:schemeClr val="bg1"/>
              </a:solidFill>
              <a:latin typeface="Futura PT Medium" panose="020B0502020204020303" pitchFamily="34" charset="77"/>
            </a:endParaRPr>
          </a:p>
        </p:txBody>
      </p:sp>
      <p:sp>
        <p:nvSpPr>
          <p:cNvPr id="6" name="TextBox 5">
            <a:extLst>
              <a:ext uri="{FF2B5EF4-FFF2-40B4-BE49-F238E27FC236}">
                <a16:creationId xmlns:a16="http://schemas.microsoft.com/office/drawing/2014/main" xmlns="" id="{E0F823DA-E901-CB4B-88DD-4B7981B35EC3}"/>
              </a:ext>
            </a:extLst>
          </p:cNvPr>
          <p:cNvSpPr txBox="1"/>
          <p:nvPr/>
        </p:nvSpPr>
        <p:spPr>
          <a:xfrm>
            <a:off x="446087" y="3343228"/>
            <a:ext cx="6837582" cy="1323439"/>
          </a:xfrm>
          <a:prstGeom prst="rect">
            <a:avLst/>
          </a:prstGeom>
          <a:noFill/>
        </p:spPr>
        <p:txBody>
          <a:bodyPr wrap="square">
            <a:spAutoFit/>
          </a:bodyPr>
          <a:lstStyle/>
          <a:p>
            <a:pPr defTabSz="584200" eaLnBrk="1" fontAlgn="auto">
              <a:spcBef>
                <a:spcPts val="0"/>
              </a:spcBef>
              <a:spcAft>
                <a:spcPts val="0"/>
              </a:spcAft>
              <a:defRPr sz="2900" b="0">
                <a:latin typeface="Times"/>
                <a:ea typeface="Times"/>
                <a:cs typeface="Times"/>
                <a:sym typeface="Times"/>
              </a:defRPr>
            </a:pPr>
            <a:r>
              <a:rPr lang="es-ES" sz="2000" kern="0" dirty="0" smtClean="0">
                <a:solidFill>
                  <a:schemeClr val="bg2">
                    <a:lumMod val="25000"/>
                  </a:schemeClr>
                </a:solidFill>
                <a:latin typeface="Cambria" panose="02040503050406030204" pitchFamily="18" charset="0"/>
                <a:ea typeface="Times"/>
                <a:cs typeface="Times"/>
                <a:sym typeface="Times"/>
              </a:rPr>
              <a:t>«</a:t>
            </a:r>
            <a:r>
              <a:rPr lang="es-ES" sz="2000" kern="0" dirty="0" smtClean="0">
                <a:solidFill>
                  <a:schemeClr val="bg2">
                    <a:lumMod val="25000"/>
                  </a:schemeClr>
                </a:solidFill>
                <a:latin typeface="Cambria" panose="02040503050406030204" pitchFamily="18" charset="0"/>
                <a:ea typeface="Times"/>
                <a:cs typeface="Times"/>
                <a:sym typeface="Times"/>
              </a:rPr>
              <a:t>Me fui llena, con las manos vacías me devuelve Jehová.</a:t>
            </a:r>
            <a:br>
              <a:rPr lang="es-ES" sz="2000" kern="0" dirty="0" smtClean="0">
                <a:solidFill>
                  <a:schemeClr val="bg2">
                    <a:lumMod val="25000"/>
                  </a:schemeClr>
                </a:solidFill>
                <a:latin typeface="Cambria" panose="02040503050406030204" pitchFamily="18" charset="0"/>
                <a:ea typeface="Times"/>
                <a:cs typeface="Times"/>
                <a:sym typeface="Times"/>
              </a:rPr>
            </a:br>
            <a:r>
              <a:rPr lang="es-ES" sz="2000" kern="0" dirty="0" smtClean="0">
                <a:solidFill>
                  <a:schemeClr val="bg2">
                    <a:lumMod val="25000"/>
                  </a:schemeClr>
                </a:solidFill>
                <a:latin typeface="Cambria" panose="02040503050406030204" pitchFamily="18" charset="0"/>
                <a:ea typeface="Times"/>
                <a:cs typeface="Times"/>
                <a:sym typeface="Times"/>
              </a:rPr>
              <a:t>¿Por qué aún me llamáis Noemí, si ya Jehová ha dado </a:t>
            </a:r>
            <a:r>
              <a:rPr lang="es-ES" sz="2000" kern="0" dirty="0" smtClean="0">
                <a:solidFill>
                  <a:schemeClr val="bg2">
                    <a:lumMod val="25000"/>
                  </a:schemeClr>
                </a:solidFill>
                <a:latin typeface="Cambria" panose="02040503050406030204" pitchFamily="18" charset="0"/>
                <a:ea typeface="Times"/>
                <a:cs typeface="Times"/>
                <a:sym typeface="Times"/>
              </a:rPr>
              <a:t>testimonio contra </a:t>
            </a:r>
            <a:r>
              <a:rPr lang="es-ES" sz="2000" kern="0" dirty="0" smtClean="0">
                <a:solidFill>
                  <a:schemeClr val="bg2">
                    <a:lumMod val="25000"/>
                  </a:schemeClr>
                </a:solidFill>
                <a:latin typeface="Cambria" panose="02040503050406030204" pitchFamily="18" charset="0"/>
                <a:ea typeface="Times"/>
                <a:cs typeface="Times"/>
                <a:sym typeface="Times"/>
              </a:rPr>
              <a:t>mí y el Todopoderoso me ha afligido</a:t>
            </a:r>
            <a:r>
              <a:rPr lang="es-ES" sz="2000" kern="0" dirty="0" smtClean="0">
                <a:solidFill>
                  <a:schemeClr val="bg2">
                    <a:lumMod val="25000"/>
                  </a:schemeClr>
                </a:solidFill>
                <a:latin typeface="Cambria" panose="02040503050406030204" pitchFamily="18" charset="0"/>
                <a:ea typeface="Times"/>
                <a:cs typeface="Times"/>
                <a:sym typeface="Times"/>
              </a:rPr>
              <a:t>?».</a:t>
            </a:r>
          </a:p>
          <a:p>
            <a:pPr defTabSz="584200" eaLnBrk="1" fontAlgn="auto">
              <a:spcBef>
                <a:spcPts val="0"/>
              </a:spcBef>
              <a:spcAft>
                <a:spcPts val="0"/>
              </a:spcAft>
              <a:defRPr sz="2900" b="0">
                <a:latin typeface="Times"/>
                <a:ea typeface="Times"/>
                <a:cs typeface="Times"/>
                <a:sym typeface="Times"/>
              </a:defRPr>
            </a:pPr>
            <a:r>
              <a:rPr lang="es-ES" sz="2000" kern="0" dirty="0" smtClean="0">
                <a:solidFill>
                  <a:schemeClr val="bg2">
                    <a:lumMod val="25000"/>
                  </a:schemeClr>
                </a:solidFill>
                <a:latin typeface="Cambria" panose="02040503050406030204" pitchFamily="18" charset="0"/>
                <a:ea typeface="Times"/>
                <a:cs typeface="Times"/>
                <a:sym typeface="Times"/>
              </a:rPr>
              <a:t>Rut 1.21</a:t>
            </a:r>
            <a:r>
              <a:rPr lang="es-ES" sz="2000" kern="0" dirty="0" smtClean="0">
                <a:solidFill>
                  <a:schemeClr val="bg2">
                    <a:lumMod val="25000"/>
                  </a:schemeClr>
                </a:solidFill>
                <a:latin typeface="Cambria" panose="02040503050406030204" pitchFamily="18" charset="0"/>
                <a:ea typeface="Times"/>
                <a:cs typeface="Times"/>
                <a:sym typeface="Times"/>
              </a:rPr>
              <a:t> </a:t>
            </a:r>
            <a:endParaRPr lang="en-US" sz="2000" kern="0" dirty="0">
              <a:solidFill>
                <a:schemeClr val="bg2">
                  <a:lumMod val="25000"/>
                </a:schemeClr>
              </a:solidFill>
              <a:latin typeface="Cambria" panose="02040503050406030204" pitchFamily="18" charset="0"/>
              <a:ea typeface="Times"/>
              <a:cs typeface="Times"/>
              <a:sym typeface="Times"/>
            </a:endParaRPr>
          </a:p>
        </p:txBody>
      </p:sp>
      <p:pic>
        <p:nvPicPr>
          <p:cNvPr id="15366" name="Picture 2"/>
          <p:cNvPicPr>
            <a:picLocks noChangeAspect="1" noChangeArrowheads="1"/>
          </p:cNvPicPr>
          <p:nvPr/>
        </p:nvPicPr>
        <p:blipFill>
          <a:blip r:embed="rId3"/>
          <a:srcRect/>
          <a:stretch>
            <a:fillRect/>
          </a:stretch>
        </p:blipFill>
        <p:spPr bwMode="auto">
          <a:xfrm>
            <a:off x="11206163" y="5891213"/>
            <a:ext cx="966787" cy="96678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Rut </a:t>
            </a:r>
            <a:r>
              <a:rPr lang="en-US" b="1" dirty="0" smtClean="0">
                <a:solidFill>
                  <a:schemeClr val="accent2">
                    <a:lumMod val="50000"/>
                  </a:schemeClr>
                </a:solidFill>
                <a:latin typeface="Futura PT Medium"/>
              </a:rPr>
              <a:t>1.11-12</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024717"/>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000" kern="0" dirty="0">
                <a:latin typeface="+mj-lt"/>
              </a:rPr>
              <a:t>RVR</a:t>
            </a:r>
          </a:p>
          <a:p>
            <a:pPr marL="0" indent="0" defTabSz="368045" eaLnBrk="1" fontAlgn="auto" hangingPunct="1">
              <a:spcBef>
                <a:spcPts val="0"/>
              </a:spcBef>
              <a:buSzTx/>
              <a:buNone/>
              <a:defRPr sz="2331"/>
            </a:pPr>
            <a:endParaRPr lang="es-ES" sz="2000" b="1" dirty="0" smtClean="0">
              <a:latin typeface="+mj-lt"/>
            </a:endParaRPr>
          </a:p>
          <a:p>
            <a:pPr marL="0" indent="0" defTabSz="368045" eaLnBrk="1" fontAlgn="auto" hangingPunct="1">
              <a:spcBef>
                <a:spcPts val="0"/>
              </a:spcBef>
              <a:buSzTx/>
              <a:buNone/>
              <a:defRPr sz="2331"/>
            </a:pPr>
            <a:r>
              <a:rPr lang="es-ES" sz="2000" dirty="0" smtClean="0">
                <a:latin typeface="+mj-lt"/>
              </a:rPr>
              <a:t>11 Noemí insistió: —Regresad,</a:t>
            </a:r>
            <a:br>
              <a:rPr lang="es-ES" sz="2000" dirty="0" smtClean="0">
                <a:latin typeface="+mj-lt"/>
              </a:rPr>
            </a:br>
            <a:r>
              <a:rPr lang="es-ES" sz="2000" dirty="0" smtClean="0">
                <a:latin typeface="+mj-lt"/>
              </a:rPr>
              <a:t>hijas mías; ¿para qué </a:t>
            </a:r>
            <a:r>
              <a:rPr lang="es-ES" sz="2000" dirty="0" smtClean="0">
                <a:latin typeface="+mj-lt"/>
              </a:rPr>
              <a:t>vendríais conmigo</a:t>
            </a:r>
            <a:r>
              <a:rPr lang="es-ES" sz="2000" dirty="0" smtClean="0">
                <a:latin typeface="+mj-lt"/>
              </a:rPr>
              <a:t>? ¿Acaso tengo yo más</a:t>
            </a:r>
            <a:br>
              <a:rPr lang="es-ES" sz="2000" dirty="0" smtClean="0">
                <a:latin typeface="+mj-lt"/>
              </a:rPr>
            </a:br>
            <a:r>
              <a:rPr lang="es-ES" sz="2000" dirty="0" smtClean="0">
                <a:latin typeface="+mj-lt"/>
              </a:rPr>
              <a:t>hijos en el vientre que puedan ser</a:t>
            </a:r>
            <a:br>
              <a:rPr lang="es-ES" sz="2000" dirty="0" smtClean="0">
                <a:latin typeface="+mj-lt"/>
              </a:rPr>
            </a:br>
            <a:r>
              <a:rPr lang="es-ES" sz="2000" dirty="0" smtClean="0">
                <a:latin typeface="+mj-lt"/>
              </a:rPr>
              <a:t>vuestros maridos?</a:t>
            </a:r>
            <a:br>
              <a:rPr lang="es-ES" sz="2000" dirty="0" smtClean="0">
                <a:latin typeface="+mj-lt"/>
              </a:rPr>
            </a:br>
            <a:endParaRPr lang="es-ES" sz="2000" dirty="0" smtClean="0">
              <a:latin typeface="+mj-lt"/>
            </a:endParaRPr>
          </a:p>
          <a:p>
            <a:pPr marL="0" indent="0" defTabSz="368045" eaLnBrk="1" fontAlgn="auto" hangingPunct="1">
              <a:spcBef>
                <a:spcPts val="0"/>
              </a:spcBef>
              <a:buSzTx/>
              <a:buNone/>
              <a:defRPr sz="2331"/>
            </a:pPr>
            <a:r>
              <a:rPr lang="es-ES" sz="2000" dirty="0" smtClean="0">
                <a:latin typeface="+mj-lt"/>
              </a:rPr>
              <a:t>12 </a:t>
            </a:r>
            <a:r>
              <a:rPr lang="es-ES" sz="2000" dirty="0" smtClean="0">
                <a:latin typeface="+mj-lt"/>
              </a:rPr>
              <a:t>Regresad, hijas mías, marchaos,</a:t>
            </a:r>
            <a:br>
              <a:rPr lang="es-ES" sz="2000" dirty="0" smtClean="0">
                <a:latin typeface="+mj-lt"/>
              </a:rPr>
            </a:br>
            <a:r>
              <a:rPr lang="es-ES" sz="2000" dirty="0" smtClean="0">
                <a:latin typeface="+mj-lt"/>
              </a:rPr>
              <a:t>porque ya soy demasiado vieja</a:t>
            </a:r>
            <a:br>
              <a:rPr lang="es-ES" sz="2000" dirty="0" smtClean="0">
                <a:latin typeface="+mj-lt"/>
              </a:rPr>
            </a:br>
            <a:r>
              <a:rPr lang="es-ES" sz="2000" dirty="0" smtClean="0">
                <a:latin typeface="+mj-lt"/>
              </a:rPr>
              <a:t>para tener marido. Y aunque dijera: “Todavía tengo esperanzas”, </a:t>
            </a:r>
            <a:r>
              <a:rPr lang="es-ES" sz="2000" dirty="0" smtClean="0">
                <a:latin typeface="+mj-lt"/>
              </a:rPr>
              <a:t>y esta </a:t>
            </a:r>
            <a:r>
              <a:rPr lang="es-ES" sz="2000" dirty="0" smtClean="0">
                <a:latin typeface="+mj-lt"/>
              </a:rPr>
              <a:t>misma noche estuviera </a:t>
            </a:r>
            <a:r>
              <a:rPr lang="es-ES" sz="2000" dirty="0" smtClean="0">
                <a:latin typeface="+mj-lt"/>
              </a:rPr>
              <a:t>con algún </a:t>
            </a:r>
            <a:r>
              <a:rPr lang="es-ES" sz="2000" dirty="0" smtClean="0">
                <a:latin typeface="+mj-lt"/>
              </a:rPr>
              <a:t>marido, y aun diera a </a:t>
            </a:r>
            <a:r>
              <a:rPr lang="es-ES" sz="2000" dirty="0" smtClean="0">
                <a:latin typeface="+mj-lt"/>
              </a:rPr>
              <a:t>luz hijos</a:t>
            </a:r>
            <a:r>
              <a:rPr lang="es-ES" sz="2000" dirty="0" smtClean="0">
                <a:latin typeface="+mj-lt"/>
              </a:rPr>
              <a:t>, </a:t>
            </a:r>
            <a:br>
              <a:rPr lang="es-ES" sz="2000" dirty="0" smtClean="0">
                <a:latin typeface="+mj-lt"/>
              </a:rPr>
            </a:b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755372"/>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dirty="0" smtClean="0">
                <a:latin typeface="+mj-lt"/>
                <a:sym typeface="Times"/>
              </a:rPr>
              <a:t>11 Noemí insistió: —Váyanse, hijas</a:t>
            </a:r>
            <a:br>
              <a:rPr lang="es-ES" sz="2000" dirty="0" smtClean="0">
                <a:latin typeface="+mj-lt"/>
                <a:sym typeface="Times"/>
              </a:rPr>
            </a:br>
            <a:r>
              <a:rPr lang="es-ES" sz="2000" dirty="0" smtClean="0">
                <a:latin typeface="+mj-lt"/>
                <a:sym typeface="Times"/>
              </a:rPr>
              <a:t>mías, ¿para qué quieren seguir conmigo? Yo ya no voy a tener más</a:t>
            </a:r>
            <a:br>
              <a:rPr lang="es-ES" sz="2000" dirty="0" smtClean="0">
                <a:latin typeface="+mj-lt"/>
                <a:sym typeface="Times"/>
              </a:rPr>
            </a:br>
            <a:r>
              <a:rPr lang="es-ES" sz="2000" dirty="0" smtClean="0">
                <a:latin typeface="+mj-lt"/>
                <a:sym typeface="Times"/>
              </a:rPr>
              <a:t>hijos que puedan casarse con ustedes.</a:t>
            </a:r>
            <a:br>
              <a:rPr lang="es-ES" sz="2000" dirty="0" smtClean="0">
                <a:latin typeface="+mj-lt"/>
                <a:sym typeface="Times"/>
              </a:rPr>
            </a:b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dirty="0" smtClean="0">
                <a:latin typeface="+mj-lt"/>
                <a:sym typeface="Times"/>
              </a:rPr>
              <a:t>12 </a:t>
            </a:r>
            <a:r>
              <a:rPr lang="es-ES" sz="2000" dirty="0" smtClean="0">
                <a:latin typeface="+mj-lt"/>
                <a:sym typeface="Times"/>
              </a:rPr>
              <a:t>Anden, vuelvan a su casa. Yo soy</a:t>
            </a:r>
            <a:br>
              <a:rPr lang="es-ES" sz="2000" dirty="0" smtClean="0">
                <a:latin typeface="+mj-lt"/>
                <a:sym typeface="Times"/>
              </a:rPr>
            </a:br>
            <a:r>
              <a:rPr lang="es-ES" sz="2000" dirty="0" smtClean="0">
                <a:latin typeface="+mj-lt"/>
                <a:sym typeface="Times"/>
              </a:rPr>
              <a:t>muy vieja para volverme a casar. Y</a:t>
            </a:r>
            <a:br>
              <a:rPr lang="es-ES" sz="2000" dirty="0" smtClean="0">
                <a:latin typeface="+mj-lt"/>
                <a:sym typeface="Times"/>
              </a:rPr>
            </a:br>
            <a:r>
              <a:rPr lang="es-ES" sz="2000" dirty="0" smtClean="0">
                <a:latin typeface="+mj-lt"/>
                <a:sym typeface="Times"/>
              </a:rPr>
              <a:t>aunque tuviera aún esa esperanza,</a:t>
            </a:r>
            <a:br>
              <a:rPr lang="es-ES" sz="2000" dirty="0" smtClean="0">
                <a:latin typeface="+mj-lt"/>
                <a:sym typeface="Times"/>
              </a:rPr>
            </a:br>
            <a:r>
              <a:rPr lang="es-ES" sz="2000" dirty="0" smtClean="0">
                <a:latin typeface="+mj-lt"/>
                <a:sym typeface="Times"/>
              </a:rPr>
              <a:t>y esta misma noche me casara y llegara a tener más hijos, </a:t>
            </a:r>
            <a:br>
              <a:rPr lang="es-ES" sz="2000" dirty="0" smtClean="0">
                <a:latin typeface="+mj-lt"/>
                <a:sym typeface="Times"/>
              </a:rPr>
            </a:br>
            <a:endParaRPr lang="en-US" sz="20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Rut </a:t>
            </a:r>
            <a:r>
              <a:rPr lang="en-US" b="1" dirty="0" smtClean="0">
                <a:solidFill>
                  <a:schemeClr val="accent2">
                    <a:lumMod val="50000"/>
                  </a:schemeClr>
                </a:solidFill>
                <a:latin typeface="Futura PT Medium"/>
              </a:rPr>
              <a:t>1.13-14</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882823"/>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000" kern="0" dirty="0">
                <a:latin typeface="+mj-lt"/>
              </a:rPr>
              <a:t>RVR</a:t>
            </a:r>
          </a:p>
          <a:p>
            <a:pPr marL="0" indent="0" defTabSz="368045" eaLnBrk="1" fontAlgn="auto" hangingPunct="1">
              <a:spcBef>
                <a:spcPts val="0"/>
              </a:spcBef>
              <a:buSzTx/>
              <a:buNone/>
              <a:defRPr sz="2331"/>
            </a:pPr>
            <a:endParaRPr lang="es-ES" sz="2000" b="1" dirty="0" smtClean="0">
              <a:latin typeface="+mj-lt"/>
            </a:endParaRPr>
          </a:p>
          <a:p>
            <a:pPr marL="0" indent="0" defTabSz="368045" eaLnBrk="1" fontAlgn="auto" hangingPunct="1">
              <a:spcBef>
                <a:spcPts val="0"/>
              </a:spcBef>
              <a:buSzTx/>
              <a:buNone/>
              <a:defRPr sz="2331"/>
            </a:pPr>
            <a:r>
              <a:rPr lang="es-ES" sz="2000" dirty="0" smtClean="0">
                <a:latin typeface="+mj-lt"/>
              </a:rPr>
              <a:t>13 ¿los </a:t>
            </a:r>
            <a:r>
              <a:rPr lang="es-ES" sz="2000" dirty="0" smtClean="0">
                <a:latin typeface="+mj-lt"/>
              </a:rPr>
              <a:t>esperaríais vosotras hasta</a:t>
            </a:r>
            <a:br>
              <a:rPr lang="es-ES" sz="2000" dirty="0" smtClean="0">
                <a:latin typeface="+mj-lt"/>
              </a:rPr>
            </a:br>
            <a:r>
              <a:rPr lang="es-ES" sz="2000" dirty="0" smtClean="0">
                <a:latin typeface="+mj-lt"/>
              </a:rPr>
              <a:t>que fueran grandes? ¿Os quedarías</a:t>
            </a:r>
            <a:br>
              <a:rPr lang="es-ES" sz="2000" dirty="0" smtClean="0">
                <a:latin typeface="+mj-lt"/>
              </a:rPr>
            </a:br>
            <a:r>
              <a:rPr lang="es-ES" sz="2000" dirty="0" smtClean="0">
                <a:latin typeface="+mj-lt"/>
              </a:rPr>
              <a:t>sin casar por amor a ellos? </a:t>
            </a:r>
            <a:r>
              <a:rPr lang="es-ES" sz="2000" dirty="0" smtClean="0">
                <a:latin typeface="+mj-lt"/>
              </a:rPr>
              <a:t>No, hijas </a:t>
            </a:r>
            <a:r>
              <a:rPr lang="es-ES" sz="2000" dirty="0" smtClean="0">
                <a:latin typeface="+mj-lt"/>
              </a:rPr>
              <a:t>mías; mayor amargura </a:t>
            </a:r>
            <a:r>
              <a:rPr lang="es-ES" sz="2000" dirty="0" smtClean="0">
                <a:latin typeface="+mj-lt"/>
              </a:rPr>
              <a:t>tengo yo </a:t>
            </a:r>
            <a:r>
              <a:rPr lang="es-ES" sz="2000" dirty="0" smtClean="0">
                <a:latin typeface="+mj-lt"/>
              </a:rPr>
              <a:t>que vosotras, pues la mano </a:t>
            </a:r>
            <a:r>
              <a:rPr lang="es-ES" sz="2000" dirty="0" smtClean="0">
                <a:latin typeface="+mj-lt"/>
              </a:rPr>
              <a:t>de Jehová </a:t>
            </a:r>
            <a:r>
              <a:rPr lang="es-ES" sz="2000" dirty="0" smtClean="0">
                <a:latin typeface="+mj-lt"/>
              </a:rPr>
              <a:t>se ha levantado contra mí.</a:t>
            </a:r>
            <a:br>
              <a:rPr lang="es-ES" sz="2000" dirty="0" smtClean="0">
                <a:latin typeface="+mj-lt"/>
              </a:rPr>
            </a:br>
            <a:endParaRPr lang="es-ES" sz="2000" dirty="0" smtClean="0">
              <a:latin typeface="+mj-lt"/>
            </a:endParaRPr>
          </a:p>
          <a:p>
            <a:pPr marL="0" indent="0" defTabSz="368045" eaLnBrk="1" fontAlgn="auto" hangingPunct="1">
              <a:spcBef>
                <a:spcPts val="0"/>
              </a:spcBef>
              <a:buSzTx/>
              <a:buNone/>
              <a:defRPr sz="2331"/>
            </a:pPr>
            <a:r>
              <a:rPr lang="es-ES" sz="2000" dirty="0" smtClean="0">
                <a:latin typeface="+mj-lt"/>
              </a:rPr>
              <a:t>14 </a:t>
            </a:r>
            <a:r>
              <a:rPr lang="es-ES" sz="2000" dirty="0" smtClean="0">
                <a:latin typeface="+mj-lt"/>
              </a:rPr>
              <a:t>Alzaron ellas otra vez su voz y</a:t>
            </a:r>
            <a:br>
              <a:rPr lang="es-ES" sz="2000" dirty="0" smtClean="0">
                <a:latin typeface="+mj-lt"/>
              </a:rPr>
            </a:br>
            <a:r>
              <a:rPr lang="es-ES" sz="2000" dirty="0" smtClean="0">
                <a:latin typeface="+mj-lt"/>
              </a:rPr>
              <a:t>lloraron; </a:t>
            </a:r>
            <a:r>
              <a:rPr lang="es-ES" sz="2000" dirty="0" err="1" smtClean="0">
                <a:latin typeface="+mj-lt"/>
              </a:rPr>
              <a:t>Orfa</a:t>
            </a:r>
            <a:r>
              <a:rPr lang="es-ES" sz="2000" dirty="0" smtClean="0">
                <a:latin typeface="+mj-lt"/>
              </a:rPr>
              <a:t> besó a su </a:t>
            </a:r>
            <a:r>
              <a:rPr lang="es-ES" sz="2000" dirty="0" smtClean="0">
                <a:latin typeface="+mj-lt"/>
              </a:rPr>
              <a:t>suegra, pero </a:t>
            </a:r>
            <a:r>
              <a:rPr lang="es-ES" sz="2000" dirty="0" smtClean="0">
                <a:latin typeface="+mj-lt"/>
              </a:rPr>
              <a:t>Rut se quedó con ella. </a:t>
            </a:r>
            <a:br>
              <a:rPr lang="es-ES" sz="2000" dirty="0" smtClean="0">
                <a:latin typeface="+mj-lt"/>
              </a:rPr>
            </a:b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976096"/>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dirty="0" smtClean="0">
                <a:latin typeface="+mj-lt"/>
                <a:sym typeface="Times"/>
              </a:rPr>
              <a:t>13 ¿iban </a:t>
            </a:r>
            <a:r>
              <a:rPr lang="es-ES" sz="2000" dirty="0" smtClean="0">
                <a:latin typeface="+mj-lt"/>
                <a:sym typeface="Times"/>
              </a:rPr>
              <a:t>ustedes a esperar </a:t>
            </a:r>
            <a:r>
              <a:rPr lang="es-ES" sz="2000" dirty="0" smtClean="0">
                <a:latin typeface="+mj-lt"/>
                <a:sym typeface="Times"/>
              </a:rPr>
              <a:t>hasta que </a:t>
            </a:r>
            <a:r>
              <a:rPr lang="es-ES" sz="2000" dirty="0" smtClean="0">
                <a:latin typeface="+mj-lt"/>
                <a:sym typeface="Times"/>
              </a:rPr>
              <a:t>fueran mayores, para </a:t>
            </a:r>
            <a:r>
              <a:rPr lang="es-ES" sz="2000" dirty="0" smtClean="0">
                <a:latin typeface="+mj-lt"/>
                <a:sym typeface="Times"/>
              </a:rPr>
              <a:t>casarse con </a:t>
            </a:r>
            <a:r>
              <a:rPr lang="es-ES" sz="2000" dirty="0" smtClean="0">
                <a:latin typeface="+mj-lt"/>
                <a:sym typeface="Times"/>
              </a:rPr>
              <a:t>ellos? ¿Se quedarían sin </a:t>
            </a:r>
            <a:r>
              <a:rPr lang="es-ES" sz="2000" dirty="0" smtClean="0">
                <a:latin typeface="+mj-lt"/>
                <a:sym typeface="Times"/>
              </a:rPr>
              <a:t>casar por </a:t>
            </a:r>
            <a:r>
              <a:rPr lang="es-ES" sz="2000" dirty="0" smtClean="0">
                <a:latin typeface="+mj-lt"/>
                <a:sym typeface="Times"/>
              </a:rPr>
              <a:t>esperarlos? No, hijas mías, </a:t>
            </a:r>
            <a:r>
              <a:rPr lang="es-ES" sz="2000" dirty="0" smtClean="0">
                <a:latin typeface="+mj-lt"/>
                <a:sym typeface="Times"/>
              </a:rPr>
              <a:t>de ninguna </a:t>
            </a:r>
            <a:r>
              <a:rPr lang="es-ES" sz="2000" dirty="0" smtClean="0">
                <a:latin typeface="+mj-lt"/>
                <a:sym typeface="Times"/>
              </a:rPr>
              <a:t>manera. El Señor me </a:t>
            </a:r>
            <a:r>
              <a:rPr lang="es-ES" sz="2000" dirty="0" smtClean="0">
                <a:latin typeface="+mj-lt"/>
                <a:sym typeface="Times"/>
              </a:rPr>
              <a:t>ha enviado </a:t>
            </a:r>
            <a:r>
              <a:rPr lang="es-ES" sz="2000" dirty="0" smtClean="0">
                <a:latin typeface="+mj-lt"/>
                <a:sym typeface="Times"/>
              </a:rPr>
              <a:t>amargos </a:t>
            </a:r>
            <a:r>
              <a:rPr lang="es-ES" sz="2000" dirty="0" smtClean="0">
                <a:latin typeface="+mj-lt"/>
                <a:sym typeface="Times"/>
              </a:rPr>
              <a:t>sufrimientos, pero </a:t>
            </a:r>
            <a:r>
              <a:rPr lang="es-ES" sz="2000" dirty="0" smtClean="0">
                <a:latin typeface="+mj-lt"/>
                <a:sym typeface="Times"/>
              </a:rPr>
              <a:t>más amarga sería mi pena </a:t>
            </a:r>
            <a:r>
              <a:rPr lang="es-ES" sz="2000" dirty="0" smtClean="0">
                <a:latin typeface="+mj-lt"/>
                <a:sym typeface="Times"/>
              </a:rPr>
              <a:t>si las </a:t>
            </a:r>
            <a:r>
              <a:rPr lang="es-ES" sz="2000" dirty="0" smtClean="0">
                <a:latin typeface="+mj-lt"/>
                <a:sym typeface="Times"/>
              </a:rPr>
              <a:t>viera sufrir a ustedes.</a:t>
            </a:r>
            <a:br>
              <a:rPr lang="es-ES" sz="2000" dirty="0" smtClean="0">
                <a:latin typeface="+mj-lt"/>
                <a:sym typeface="Times"/>
              </a:rPr>
            </a:b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dirty="0" smtClean="0">
                <a:latin typeface="+mj-lt"/>
                <a:sym typeface="Times"/>
              </a:rPr>
              <a:t>14 </a:t>
            </a:r>
            <a:r>
              <a:rPr lang="es-ES" sz="2000" dirty="0" smtClean="0">
                <a:latin typeface="+mj-lt"/>
                <a:sym typeface="Times"/>
              </a:rPr>
              <a:t>Ellas se pusieron a llorar nuevamente. Por fin, </a:t>
            </a:r>
            <a:r>
              <a:rPr lang="es-ES" sz="2000" dirty="0" err="1" smtClean="0">
                <a:latin typeface="+mj-lt"/>
                <a:sym typeface="Times"/>
              </a:rPr>
              <a:t>Orfá</a:t>
            </a:r>
            <a:r>
              <a:rPr lang="es-ES" sz="2000" dirty="0" smtClean="0">
                <a:latin typeface="+mj-lt"/>
                <a:sym typeface="Times"/>
              </a:rPr>
              <a:t> se despidió </a:t>
            </a:r>
            <a:r>
              <a:rPr lang="es-ES" sz="2000" dirty="0" smtClean="0">
                <a:latin typeface="+mj-lt"/>
                <a:sym typeface="Times"/>
              </a:rPr>
              <a:t>de su </a:t>
            </a:r>
            <a:r>
              <a:rPr lang="es-ES" sz="2000" dirty="0" smtClean="0">
                <a:latin typeface="+mj-lt"/>
                <a:sym typeface="Times"/>
              </a:rPr>
              <a:t>suegra con un beso, pero Rut </a:t>
            </a:r>
            <a:r>
              <a:rPr lang="es-ES" sz="2000" dirty="0" smtClean="0">
                <a:latin typeface="+mj-lt"/>
                <a:sym typeface="Times"/>
              </a:rPr>
              <a:t>se quedó </a:t>
            </a:r>
            <a:r>
              <a:rPr lang="es-ES" sz="2000" dirty="0" smtClean="0">
                <a:latin typeface="+mj-lt"/>
                <a:sym typeface="Times"/>
              </a:rPr>
              <a:t>con ella. </a:t>
            </a:r>
            <a:endParaRPr lang="en-US" sz="20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Rut </a:t>
            </a:r>
            <a:r>
              <a:rPr lang="en-US" b="1" dirty="0" smtClean="0">
                <a:solidFill>
                  <a:schemeClr val="accent2">
                    <a:lumMod val="50000"/>
                  </a:schemeClr>
                </a:solidFill>
                <a:latin typeface="Futura PT Medium"/>
              </a:rPr>
              <a:t>1.15-16</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882823"/>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000" kern="0" dirty="0">
                <a:latin typeface="+mj-lt"/>
              </a:rPr>
              <a:t>RVR</a:t>
            </a:r>
          </a:p>
          <a:p>
            <a:pPr marL="0" indent="0" defTabSz="368045" eaLnBrk="1" fontAlgn="auto" hangingPunct="1">
              <a:spcBef>
                <a:spcPts val="0"/>
              </a:spcBef>
              <a:buSzTx/>
              <a:buNone/>
              <a:defRPr sz="2331"/>
            </a:pPr>
            <a:endParaRPr lang="es-ES" sz="2000" b="1" dirty="0" smtClean="0">
              <a:latin typeface="+mj-lt"/>
            </a:endParaRPr>
          </a:p>
          <a:p>
            <a:pPr marL="0" indent="0" defTabSz="368045" eaLnBrk="1" fontAlgn="auto" hangingPunct="1">
              <a:spcBef>
                <a:spcPts val="0"/>
              </a:spcBef>
              <a:buSzTx/>
              <a:buNone/>
              <a:defRPr sz="2331"/>
            </a:pPr>
            <a:r>
              <a:rPr lang="es-ES" sz="2000" dirty="0" smtClean="0">
                <a:latin typeface="+mj-lt"/>
              </a:rPr>
              <a:t>15 Noemí dijo: —Mira, tu cuñada ha</a:t>
            </a:r>
            <a:br>
              <a:rPr lang="es-ES" sz="2000" dirty="0" smtClean="0">
                <a:latin typeface="+mj-lt"/>
              </a:rPr>
            </a:br>
            <a:r>
              <a:rPr lang="es-ES" sz="2000" dirty="0" smtClean="0">
                <a:latin typeface="+mj-lt"/>
              </a:rPr>
              <a:t>regresado a su pueblo y a sus dioses; ve tú tras ella.</a:t>
            </a:r>
            <a:br>
              <a:rPr lang="es-ES" sz="2000" dirty="0" smtClean="0">
                <a:latin typeface="+mj-lt"/>
              </a:rPr>
            </a:br>
            <a:endParaRPr lang="es-ES" sz="2000" dirty="0" smtClean="0">
              <a:latin typeface="+mj-lt"/>
            </a:endParaRPr>
          </a:p>
          <a:p>
            <a:pPr marL="0" indent="0" defTabSz="368045" eaLnBrk="1" fontAlgn="auto" hangingPunct="1">
              <a:spcBef>
                <a:spcPts val="0"/>
              </a:spcBef>
              <a:buSzTx/>
              <a:buNone/>
              <a:defRPr sz="2331"/>
            </a:pPr>
            <a:r>
              <a:rPr lang="es-ES" sz="2000" dirty="0" smtClean="0">
                <a:latin typeface="+mj-lt"/>
              </a:rPr>
              <a:t>16 </a:t>
            </a:r>
            <a:r>
              <a:rPr lang="es-ES" sz="2000" dirty="0" smtClean="0">
                <a:latin typeface="+mj-lt"/>
              </a:rPr>
              <a:t>Rut respondió: —No me ruegues </a:t>
            </a:r>
            <a:br>
              <a:rPr lang="es-ES" sz="2000" dirty="0" smtClean="0">
                <a:latin typeface="+mj-lt"/>
              </a:rPr>
            </a:br>
            <a:r>
              <a:rPr lang="es-ES" sz="2000" dirty="0" smtClean="0">
                <a:latin typeface="+mj-lt"/>
              </a:rPr>
              <a:t> que te deje y me aparte de ti, porque a dondequiera que tú vayas, </a:t>
            </a:r>
            <a:r>
              <a:rPr lang="es-ES" sz="2000" dirty="0" smtClean="0">
                <a:latin typeface="+mj-lt"/>
              </a:rPr>
              <a:t>iré yo</a:t>
            </a:r>
            <a:r>
              <a:rPr lang="es-ES" sz="2000" dirty="0" smtClean="0">
                <a:latin typeface="+mj-lt"/>
              </a:rPr>
              <a:t>, y dondequiera que vivas, </a:t>
            </a:r>
            <a:r>
              <a:rPr lang="es-ES" sz="2000" dirty="0" smtClean="0">
                <a:latin typeface="+mj-lt"/>
              </a:rPr>
              <a:t>viviré. Tu </a:t>
            </a:r>
            <a:r>
              <a:rPr lang="es-ES" sz="2000" dirty="0" smtClean="0">
                <a:latin typeface="+mj-lt"/>
              </a:rPr>
              <a:t>pueblo será mi pueblo y tu </a:t>
            </a:r>
            <a:r>
              <a:rPr lang="es-ES" sz="2000" dirty="0" smtClean="0">
                <a:latin typeface="+mj-lt"/>
              </a:rPr>
              <a:t>Dios, mi </a:t>
            </a:r>
            <a:r>
              <a:rPr lang="es-ES" sz="2000" dirty="0" smtClean="0">
                <a:latin typeface="+mj-lt"/>
              </a:rPr>
              <a:t>Dios. </a:t>
            </a: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976096"/>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dirty="0" smtClean="0">
                <a:latin typeface="+mj-lt"/>
                <a:sym typeface="Times"/>
              </a:rPr>
              <a:t>15 Entonces Noemí le dijo: —Mira, tu</a:t>
            </a:r>
            <a:br>
              <a:rPr lang="es-ES" sz="2000" dirty="0" smtClean="0">
                <a:latin typeface="+mj-lt"/>
                <a:sym typeface="Times"/>
              </a:rPr>
            </a:br>
            <a:r>
              <a:rPr lang="es-ES" sz="2000" dirty="0" smtClean="0">
                <a:latin typeface="+mj-lt"/>
                <a:sym typeface="Times"/>
              </a:rPr>
              <a:t>concuñada se vuelve a su país y a sus</a:t>
            </a:r>
            <a:br>
              <a:rPr lang="es-ES" sz="2000" dirty="0" smtClean="0">
                <a:latin typeface="+mj-lt"/>
                <a:sym typeface="Times"/>
              </a:rPr>
            </a:br>
            <a:r>
              <a:rPr lang="es-ES" sz="2000" dirty="0" smtClean="0">
                <a:latin typeface="+mj-lt"/>
                <a:sym typeface="Times"/>
              </a:rPr>
              <a:t>dioses. Vete tú con ella.</a:t>
            </a:r>
            <a:br>
              <a:rPr lang="es-ES" sz="2000" dirty="0" smtClean="0">
                <a:latin typeface="+mj-lt"/>
                <a:sym typeface="Times"/>
              </a:rPr>
            </a:br>
            <a:endParaRPr lang="es-ES" sz="20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000" dirty="0" smtClean="0">
                <a:latin typeface="+mj-lt"/>
                <a:sym typeface="Times"/>
              </a:rPr>
              <a:t>16 </a:t>
            </a:r>
            <a:r>
              <a:rPr lang="es-ES" sz="2000" dirty="0" smtClean="0">
                <a:latin typeface="+mj-lt"/>
                <a:sym typeface="Times"/>
              </a:rPr>
              <a:t>Pero Rut le contestó: —¡No </a:t>
            </a:r>
            <a:r>
              <a:rPr lang="es-ES" sz="2000" dirty="0" smtClean="0">
                <a:latin typeface="+mj-lt"/>
                <a:sym typeface="Times"/>
              </a:rPr>
              <a:t>me pidas </a:t>
            </a:r>
            <a:r>
              <a:rPr lang="es-ES" sz="2000" dirty="0" smtClean="0">
                <a:latin typeface="+mj-lt"/>
                <a:sym typeface="Times"/>
              </a:rPr>
              <a:t>que te deje y que me </a:t>
            </a:r>
            <a:r>
              <a:rPr lang="es-ES" sz="2000" dirty="0" smtClean="0">
                <a:latin typeface="+mj-lt"/>
                <a:sym typeface="Times"/>
              </a:rPr>
              <a:t>separe de </a:t>
            </a:r>
            <a:r>
              <a:rPr lang="es-ES" sz="2000" dirty="0" smtClean="0">
                <a:latin typeface="+mj-lt"/>
                <a:sym typeface="Times"/>
              </a:rPr>
              <a:t>ti! Iré a donde tú vayas, y </a:t>
            </a:r>
            <a:r>
              <a:rPr lang="es-ES" sz="2000" dirty="0" smtClean="0">
                <a:latin typeface="+mj-lt"/>
                <a:sym typeface="Times"/>
              </a:rPr>
              <a:t>viviré donde </a:t>
            </a:r>
            <a:r>
              <a:rPr lang="es-ES" sz="2000" dirty="0" smtClean="0">
                <a:latin typeface="+mj-lt"/>
                <a:sym typeface="Times"/>
              </a:rPr>
              <a:t>tú vivas. Tu pueblo será mi pueblo, y tu Dios será mi Dios. </a:t>
            </a:r>
            <a:br>
              <a:rPr lang="es-ES" sz="2000" dirty="0" smtClean="0">
                <a:latin typeface="+mj-lt"/>
                <a:sym typeface="Times"/>
              </a:rPr>
            </a:br>
            <a:endParaRPr lang="en-US" sz="20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Rut </a:t>
            </a:r>
            <a:r>
              <a:rPr lang="en-US" b="1" dirty="0" smtClean="0">
                <a:solidFill>
                  <a:schemeClr val="accent2">
                    <a:lumMod val="50000"/>
                  </a:schemeClr>
                </a:solidFill>
                <a:latin typeface="Futura PT Medium"/>
              </a:rPr>
              <a:t>1.17-18</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882823"/>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200" kern="0" dirty="0">
                <a:latin typeface="+mj-lt"/>
              </a:rPr>
              <a:t>RVR</a:t>
            </a:r>
          </a:p>
          <a:p>
            <a:pPr marL="0" indent="0" defTabSz="368045" eaLnBrk="1" fontAlgn="auto" hangingPunct="1">
              <a:spcBef>
                <a:spcPts val="0"/>
              </a:spcBef>
              <a:buSzTx/>
              <a:buNone/>
              <a:defRPr sz="2331"/>
            </a:pPr>
            <a:endParaRPr lang="es-ES" sz="2200" b="1" dirty="0" smtClean="0">
              <a:latin typeface="+mj-lt"/>
            </a:endParaRPr>
          </a:p>
          <a:p>
            <a:pPr marL="0" indent="0" defTabSz="368045" eaLnBrk="1" fontAlgn="auto" hangingPunct="1">
              <a:spcBef>
                <a:spcPts val="0"/>
              </a:spcBef>
              <a:buSzTx/>
              <a:buNone/>
              <a:defRPr sz="2331"/>
            </a:pPr>
            <a:r>
              <a:rPr lang="es-ES" sz="2200" dirty="0" smtClean="0">
                <a:latin typeface="+mj-lt"/>
              </a:rPr>
              <a:t>17 Donde tú mueras, moriré yo y </a:t>
            </a:r>
            <a:r>
              <a:rPr lang="es-ES" sz="2200" dirty="0" smtClean="0">
                <a:latin typeface="+mj-lt"/>
              </a:rPr>
              <a:t>allí seré </a:t>
            </a:r>
            <a:r>
              <a:rPr lang="es-ES" sz="2200" dirty="0" smtClean="0">
                <a:latin typeface="+mj-lt"/>
              </a:rPr>
              <a:t>sepultada. Traiga Jehová </a:t>
            </a:r>
            <a:r>
              <a:rPr lang="es-ES" sz="2200" dirty="0" smtClean="0">
                <a:latin typeface="+mj-lt"/>
              </a:rPr>
              <a:t>sobre mí </a:t>
            </a:r>
            <a:r>
              <a:rPr lang="es-ES" sz="2200" dirty="0" smtClean="0">
                <a:latin typeface="+mj-lt"/>
              </a:rPr>
              <a:t>el peor de los castigos, si no </a:t>
            </a:r>
            <a:r>
              <a:rPr lang="es-ES" sz="2200" dirty="0" smtClean="0">
                <a:latin typeface="+mj-lt"/>
              </a:rPr>
              <a:t>es sólo </a:t>
            </a:r>
            <a:r>
              <a:rPr lang="es-ES" sz="2200" dirty="0" smtClean="0">
                <a:latin typeface="+mj-lt"/>
              </a:rPr>
              <a:t>la muerte lo que hará separación entre nosotras dos.</a:t>
            </a:r>
            <a:br>
              <a:rPr lang="es-ES" sz="2200" dirty="0" smtClean="0">
                <a:latin typeface="+mj-lt"/>
              </a:rPr>
            </a:br>
            <a:endParaRPr lang="es-ES" sz="2200" dirty="0" smtClean="0">
              <a:latin typeface="+mj-lt"/>
            </a:endParaRPr>
          </a:p>
          <a:p>
            <a:pPr marL="0" indent="0" defTabSz="368045" eaLnBrk="1" fontAlgn="auto" hangingPunct="1">
              <a:spcBef>
                <a:spcPts val="0"/>
              </a:spcBef>
              <a:buSzTx/>
              <a:buNone/>
              <a:defRPr sz="2331"/>
            </a:pPr>
            <a:r>
              <a:rPr lang="es-ES" sz="2200" dirty="0" smtClean="0">
                <a:latin typeface="+mj-lt"/>
              </a:rPr>
              <a:t>18 </a:t>
            </a:r>
            <a:r>
              <a:rPr lang="es-ES" sz="2200" dirty="0" smtClean="0">
                <a:latin typeface="+mj-lt"/>
              </a:rPr>
              <a:t>Al ver Noemí que Rut estaba tan</a:t>
            </a:r>
            <a:br>
              <a:rPr lang="es-ES" sz="2200" dirty="0" smtClean="0">
                <a:latin typeface="+mj-lt"/>
              </a:rPr>
            </a:br>
            <a:r>
              <a:rPr lang="es-ES" sz="2200" dirty="0" smtClean="0">
                <a:latin typeface="+mj-lt"/>
              </a:rPr>
              <a:t>resuelta a ir con ella, no insistió. </a:t>
            </a:r>
            <a:endParaRPr lang="en-US" sz="22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2023394"/>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17 Moriré donde tú mueras, y allí</a:t>
            </a:r>
            <a:br>
              <a:rPr lang="es-ES" sz="2200" dirty="0" smtClean="0">
                <a:latin typeface="+mj-lt"/>
                <a:sym typeface="Times"/>
              </a:rPr>
            </a:br>
            <a:r>
              <a:rPr lang="es-ES" sz="2200" dirty="0" smtClean="0">
                <a:latin typeface="+mj-lt"/>
                <a:sym typeface="Times"/>
              </a:rPr>
              <a:t>quiero ser enterrada. ¡Que el Señor</a:t>
            </a:r>
            <a:br>
              <a:rPr lang="es-ES" sz="2200" dirty="0" smtClean="0">
                <a:latin typeface="+mj-lt"/>
                <a:sym typeface="Times"/>
              </a:rPr>
            </a:br>
            <a:r>
              <a:rPr lang="es-ES" sz="2200" dirty="0" smtClean="0">
                <a:latin typeface="+mj-lt"/>
                <a:sym typeface="Times"/>
              </a:rPr>
              <a:t>me castigue con toda dureza si me</a:t>
            </a:r>
            <a:br>
              <a:rPr lang="es-ES" sz="2200" dirty="0" smtClean="0">
                <a:latin typeface="+mj-lt"/>
                <a:sym typeface="Times"/>
              </a:rPr>
            </a:br>
            <a:r>
              <a:rPr lang="es-ES" sz="2200" dirty="0" smtClean="0">
                <a:latin typeface="+mj-lt"/>
                <a:sym typeface="Times"/>
              </a:rPr>
              <a:t>separo de ti, a menos que sea por</a:t>
            </a:r>
            <a:br>
              <a:rPr lang="es-ES" sz="2200" dirty="0" smtClean="0">
                <a:latin typeface="+mj-lt"/>
                <a:sym typeface="Times"/>
              </a:rPr>
            </a:br>
            <a:r>
              <a:rPr lang="es-ES" sz="2200" dirty="0" smtClean="0">
                <a:latin typeface="+mj-lt"/>
                <a:sym typeface="Times"/>
              </a:rPr>
              <a:t>la muerte!</a:t>
            </a:r>
            <a:br>
              <a:rPr lang="es-ES" sz="2200" dirty="0" smtClean="0">
                <a:latin typeface="+mj-lt"/>
                <a:sym typeface="Times"/>
              </a:rPr>
            </a:b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18 </a:t>
            </a:r>
            <a:r>
              <a:rPr lang="es-ES" sz="2200" dirty="0" smtClean="0">
                <a:latin typeface="+mj-lt"/>
                <a:sym typeface="Times"/>
              </a:rPr>
              <a:t>Al ver Noemí que Rut estaba decidida a acompañarla, no le insistió más, </a:t>
            </a: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Rut </a:t>
            </a:r>
            <a:r>
              <a:rPr lang="en-US" b="1" dirty="0" smtClean="0">
                <a:solidFill>
                  <a:schemeClr val="accent2">
                    <a:lumMod val="50000"/>
                  </a:schemeClr>
                </a:solidFill>
                <a:latin typeface="Futura PT Medium"/>
              </a:rPr>
              <a:t>1.19-20</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803993"/>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200" kern="0" dirty="0">
                <a:latin typeface="+mj-lt"/>
              </a:rPr>
              <a:t>RVR</a:t>
            </a:r>
          </a:p>
          <a:p>
            <a:pPr marL="0" indent="0" defTabSz="368045" eaLnBrk="1" fontAlgn="auto" hangingPunct="1">
              <a:spcBef>
                <a:spcPts val="0"/>
              </a:spcBef>
              <a:buSzTx/>
              <a:buNone/>
              <a:defRPr sz="2331"/>
            </a:pPr>
            <a:endParaRPr lang="es-ES" sz="2200" b="1" dirty="0" smtClean="0">
              <a:latin typeface="+mj-lt"/>
            </a:endParaRPr>
          </a:p>
          <a:p>
            <a:pPr marL="0" indent="0" defTabSz="368045" eaLnBrk="1" fontAlgn="auto" hangingPunct="1">
              <a:spcBef>
                <a:spcPts val="0"/>
              </a:spcBef>
              <a:buSzTx/>
              <a:buNone/>
              <a:defRPr sz="2331"/>
            </a:pPr>
            <a:r>
              <a:rPr lang="es-ES" sz="2200" dirty="0" smtClean="0">
                <a:latin typeface="+mj-lt"/>
              </a:rPr>
              <a:t>19 Anduvieron, pues, ellas dos </a:t>
            </a:r>
            <a:r>
              <a:rPr lang="es-ES" sz="2200" dirty="0" smtClean="0">
                <a:latin typeface="+mj-lt"/>
              </a:rPr>
              <a:t>hasta llegar </a:t>
            </a:r>
            <a:r>
              <a:rPr lang="es-ES" sz="2200" dirty="0" smtClean="0">
                <a:latin typeface="+mj-lt"/>
              </a:rPr>
              <a:t>a Belén. Cuando entraron </a:t>
            </a:r>
            <a:r>
              <a:rPr lang="es-ES" sz="2200" dirty="0" smtClean="0">
                <a:latin typeface="+mj-lt"/>
              </a:rPr>
              <a:t>en Belén</a:t>
            </a:r>
            <a:r>
              <a:rPr lang="es-ES" sz="2200" dirty="0" smtClean="0">
                <a:latin typeface="+mj-lt"/>
              </a:rPr>
              <a:t>, toda la ciudad se </a:t>
            </a:r>
            <a:r>
              <a:rPr lang="es-ES" sz="2200" dirty="0" smtClean="0">
                <a:latin typeface="+mj-lt"/>
              </a:rPr>
              <a:t>conmovió por </a:t>
            </a:r>
            <a:r>
              <a:rPr lang="es-ES" sz="2200" dirty="0" smtClean="0">
                <a:latin typeface="+mj-lt"/>
              </a:rPr>
              <a:t>su causa, y exclamaban: —¿</a:t>
            </a:r>
            <a:r>
              <a:rPr lang="es-ES" sz="2200" dirty="0" smtClean="0">
                <a:latin typeface="+mj-lt"/>
              </a:rPr>
              <a:t>No es </a:t>
            </a:r>
            <a:r>
              <a:rPr lang="es-ES" sz="2200" dirty="0" smtClean="0">
                <a:latin typeface="+mj-lt"/>
              </a:rPr>
              <a:t>ésta Noemí?</a:t>
            </a:r>
            <a:br>
              <a:rPr lang="es-ES" sz="2200" dirty="0" smtClean="0">
                <a:latin typeface="+mj-lt"/>
              </a:rPr>
            </a:br>
            <a:endParaRPr lang="es-ES" sz="2200" dirty="0" smtClean="0">
              <a:latin typeface="+mj-lt"/>
            </a:endParaRPr>
          </a:p>
          <a:p>
            <a:pPr marL="0" indent="0" defTabSz="368045" eaLnBrk="1" fontAlgn="auto" hangingPunct="1">
              <a:spcBef>
                <a:spcPts val="0"/>
              </a:spcBef>
              <a:buSzTx/>
              <a:buNone/>
              <a:defRPr sz="2331"/>
            </a:pPr>
            <a:r>
              <a:rPr lang="es-ES" sz="2200" dirty="0" smtClean="0">
                <a:latin typeface="+mj-lt"/>
              </a:rPr>
              <a:t>20 </a:t>
            </a:r>
            <a:r>
              <a:rPr lang="es-ES" sz="2200" dirty="0" smtClean="0">
                <a:latin typeface="+mj-lt"/>
              </a:rPr>
              <a:t>Pero ella les respondía: —¡No </a:t>
            </a:r>
            <a:r>
              <a:rPr lang="es-ES" sz="2200" dirty="0" smtClean="0">
                <a:latin typeface="+mj-lt"/>
              </a:rPr>
              <a:t>me llaméis </a:t>
            </a:r>
            <a:r>
              <a:rPr lang="es-ES" sz="2200" dirty="0" smtClean="0">
                <a:latin typeface="+mj-lt"/>
              </a:rPr>
              <a:t>Noemí, sino llamadme</a:t>
            </a:r>
            <a:br>
              <a:rPr lang="es-ES" sz="2200" dirty="0" smtClean="0">
                <a:latin typeface="+mj-lt"/>
              </a:rPr>
            </a:br>
            <a:r>
              <a:rPr lang="es-ES" sz="2200" dirty="0" smtClean="0">
                <a:latin typeface="+mj-lt"/>
              </a:rPr>
              <a:t>Mara; porque el Todopoderoso me</a:t>
            </a:r>
            <a:br>
              <a:rPr lang="es-ES" sz="2200" dirty="0" smtClean="0">
                <a:latin typeface="+mj-lt"/>
              </a:rPr>
            </a:br>
            <a:r>
              <a:rPr lang="es-ES" sz="2200" dirty="0" smtClean="0">
                <a:latin typeface="+mj-lt"/>
              </a:rPr>
              <a:t>ha llenado de amargura! </a:t>
            </a:r>
            <a:endParaRPr lang="en-US" sz="22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2023394"/>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19 y </a:t>
            </a:r>
            <a:r>
              <a:rPr lang="es-ES" sz="2200" dirty="0" smtClean="0">
                <a:latin typeface="+mj-lt"/>
                <a:sym typeface="Times"/>
              </a:rPr>
              <a:t>así las dos siguieron su camino</a:t>
            </a:r>
            <a:br>
              <a:rPr lang="es-ES" sz="2200" dirty="0" smtClean="0">
                <a:latin typeface="+mj-lt"/>
                <a:sym typeface="Times"/>
              </a:rPr>
            </a:br>
            <a:r>
              <a:rPr lang="es-ES" sz="2200" dirty="0" smtClean="0">
                <a:latin typeface="+mj-lt"/>
                <a:sym typeface="Times"/>
              </a:rPr>
              <a:t>hasta que llegaron a Belén. Cuando</a:t>
            </a:r>
            <a:br>
              <a:rPr lang="es-ES" sz="2200" dirty="0" smtClean="0">
                <a:latin typeface="+mj-lt"/>
                <a:sym typeface="Times"/>
              </a:rPr>
            </a:br>
            <a:r>
              <a:rPr lang="es-ES" sz="2200" dirty="0" smtClean="0">
                <a:latin typeface="+mj-lt"/>
                <a:sym typeface="Times"/>
              </a:rPr>
              <a:t>entraron en Belén, hubo un gran</a:t>
            </a:r>
            <a:br>
              <a:rPr lang="es-ES" sz="2200" dirty="0" smtClean="0">
                <a:latin typeface="+mj-lt"/>
                <a:sym typeface="Times"/>
              </a:rPr>
            </a:br>
            <a:r>
              <a:rPr lang="es-ES" sz="2200" dirty="0" smtClean="0">
                <a:latin typeface="+mj-lt"/>
                <a:sym typeface="Times"/>
              </a:rPr>
              <a:t>revuelo en todo el pueblo. Las mujeres decían: —¿No es </a:t>
            </a:r>
            <a:r>
              <a:rPr lang="es-ES" sz="2200" dirty="0" smtClean="0">
                <a:latin typeface="+mj-lt"/>
                <a:sym typeface="Times"/>
              </a:rPr>
              <a:t>ésta Noemí</a:t>
            </a:r>
            <a:r>
              <a:rPr lang="es-ES" sz="2200" dirty="0" smtClean="0">
                <a:latin typeface="+mj-lt"/>
                <a:sym typeface="Times"/>
              </a:rPr>
              <a:t>?</a:t>
            </a:r>
            <a:br>
              <a:rPr lang="es-ES" sz="2200" dirty="0" smtClean="0">
                <a:latin typeface="+mj-lt"/>
                <a:sym typeface="Times"/>
              </a:rPr>
            </a:b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20 </a:t>
            </a:r>
            <a:r>
              <a:rPr lang="es-ES" sz="2200" dirty="0" smtClean="0">
                <a:latin typeface="+mj-lt"/>
                <a:sym typeface="Times"/>
              </a:rPr>
              <a:t>Pero ella les respondía: —Ya no</a:t>
            </a:r>
            <a:br>
              <a:rPr lang="es-ES" sz="2200" dirty="0" smtClean="0">
                <a:latin typeface="+mj-lt"/>
                <a:sym typeface="Times"/>
              </a:rPr>
            </a:br>
            <a:r>
              <a:rPr lang="es-ES" sz="2200" dirty="0" smtClean="0">
                <a:latin typeface="+mj-lt"/>
                <a:sym typeface="Times"/>
              </a:rPr>
              <a:t>me llamen Noemí; llámenme Mará,</a:t>
            </a:r>
            <a:br>
              <a:rPr lang="es-ES" sz="2200" dirty="0" smtClean="0">
                <a:latin typeface="+mj-lt"/>
                <a:sym typeface="Times"/>
              </a:rPr>
            </a:br>
            <a:r>
              <a:rPr lang="es-ES" sz="2200" dirty="0" smtClean="0">
                <a:latin typeface="+mj-lt"/>
                <a:sym typeface="Times"/>
              </a:rPr>
              <a:t>porque el Dios todopoderoso me ha</a:t>
            </a:r>
            <a:br>
              <a:rPr lang="es-ES" sz="2200" dirty="0" smtClean="0">
                <a:latin typeface="+mj-lt"/>
                <a:sym typeface="Times"/>
              </a:rPr>
            </a:br>
            <a:r>
              <a:rPr lang="es-ES" sz="2200" dirty="0" smtClean="0">
                <a:latin typeface="+mj-lt"/>
                <a:sym typeface="Times"/>
              </a:rPr>
              <a:t>llenado de amargura. </a:t>
            </a:r>
            <a:br>
              <a:rPr lang="es-ES" sz="2200" dirty="0" smtClean="0">
                <a:latin typeface="+mj-lt"/>
                <a:sym typeface="Times"/>
              </a:rPr>
            </a:b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Rut </a:t>
            </a:r>
            <a:r>
              <a:rPr lang="en-US" b="1" dirty="0" smtClean="0">
                <a:solidFill>
                  <a:schemeClr val="accent2">
                    <a:lumMod val="50000"/>
                  </a:schemeClr>
                </a:solidFill>
                <a:latin typeface="Futura PT Medium"/>
              </a:rPr>
              <a:t>1.21-22</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119313"/>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200" kern="0" dirty="0">
                <a:latin typeface="+mj-lt"/>
              </a:rPr>
              <a:t>RVR</a:t>
            </a:r>
          </a:p>
          <a:p>
            <a:pPr marL="0" indent="0" defTabSz="368045" eaLnBrk="1" fontAlgn="auto" hangingPunct="1">
              <a:spcBef>
                <a:spcPts val="0"/>
              </a:spcBef>
              <a:buSzTx/>
              <a:buNone/>
              <a:defRPr sz="2331"/>
            </a:pPr>
            <a:endParaRPr lang="es-ES" sz="2200" b="1" dirty="0" smtClean="0">
              <a:latin typeface="+mj-lt"/>
            </a:endParaRPr>
          </a:p>
          <a:p>
            <a:pPr marL="0" indent="0" defTabSz="368045" eaLnBrk="1" fontAlgn="auto" hangingPunct="1">
              <a:spcBef>
                <a:spcPts val="0"/>
              </a:spcBef>
              <a:buSzTx/>
              <a:buNone/>
              <a:defRPr sz="2331"/>
            </a:pPr>
            <a:r>
              <a:rPr lang="es-ES" sz="2200" dirty="0" smtClean="0">
                <a:latin typeface="+mj-lt"/>
              </a:rPr>
              <a:t>21 Me fui llena, con las manos </a:t>
            </a:r>
            <a:r>
              <a:rPr lang="es-ES" sz="2200" dirty="0" smtClean="0">
                <a:latin typeface="+mj-lt"/>
              </a:rPr>
              <a:t>vacías me </a:t>
            </a:r>
            <a:r>
              <a:rPr lang="es-ES" sz="2200" dirty="0" smtClean="0">
                <a:latin typeface="+mj-lt"/>
              </a:rPr>
              <a:t>devuelve Jehová. ¿Por qué </a:t>
            </a:r>
            <a:r>
              <a:rPr lang="es-ES" sz="2200" dirty="0" smtClean="0">
                <a:latin typeface="+mj-lt"/>
              </a:rPr>
              <a:t>aún me </a:t>
            </a:r>
            <a:r>
              <a:rPr lang="es-ES" sz="2200" dirty="0" smtClean="0">
                <a:latin typeface="+mj-lt"/>
              </a:rPr>
              <a:t>llamáis Noemí, si ya Jehová </a:t>
            </a:r>
            <a:r>
              <a:rPr lang="es-ES" sz="2200" dirty="0" smtClean="0">
                <a:latin typeface="+mj-lt"/>
              </a:rPr>
              <a:t>ha dado </a:t>
            </a:r>
            <a:r>
              <a:rPr lang="es-ES" sz="2200" dirty="0" smtClean="0">
                <a:latin typeface="+mj-lt"/>
              </a:rPr>
              <a:t>testimonio contra mí y el Todopoderoso me ha afligido?</a:t>
            </a:r>
            <a:br>
              <a:rPr lang="es-ES" sz="2200" dirty="0" smtClean="0">
                <a:latin typeface="+mj-lt"/>
              </a:rPr>
            </a:br>
            <a:endParaRPr lang="es-ES" sz="2200" dirty="0" smtClean="0">
              <a:latin typeface="+mj-lt"/>
            </a:endParaRPr>
          </a:p>
          <a:p>
            <a:pPr marL="0" indent="0" defTabSz="368045" eaLnBrk="1" fontAlgn="auto" hangingPunct="1">
              <a:spcBef>
                <a:spcPts val="0"/>
              </a:spcBef>
              <a:buSzTx/>
              <a:buNone/>
              <a:defRPr sz="2331"/>
            </a:pPr>
            <a:r>
              <a:rPr lang="es-ES" sz="2200" dirty="0" smtClean="0">
                <a:latin typeface="+mj-lt"/>
              </a:rPr>
              <a:t>22 </a:t>
            </a:r>
            <a:r>
              <a:rPr lang="es-ES" sz="2200" dirty="0" smtClean="0">
                <a:latin typeface="+mj-lt"/>
              </a:rPr>
              <a:t>Así regresó Noemí, y con ella su</a:t>
            </a:r>
            <a:br>
              <a:rPr lang="es-ES" sz="2200" dirty="0" smtClean="0">
                <a:latin typeface="+mj-lt"/>
              </a:rPr>
            </a:br>
            <a:r>
              <a:rPr lang="es-ES" sz="2200" dirty="0" smtClean="0">
                <a:latin typeface="+mj-lt"/>
              </a:rPr>
              <a:t>nuera, Rut, la moabita. Salieron de</a:t>
            </a:r>
            <a:br>
              <a:rPr lang="es-ES" sz="2200" dirty="0" smtClean="0">
                <a:latin typeface="+mj-lt"/>
              </a:rPr>
            </a:br>
            <a:r>
              <a:rPr lang="es-ES" sz="2200" dirty="0" smtClean="0">
                <a:latin typeface="+mj-lt"/>
              </a:rPr>
              <a:t>los campos de </a:t>
            </a:r>
            <a:r>
              <a:rPr lang="es-ES" sz="2200" dirty="0" err="1" smtClean="0">
                <a:latin typeface="+mj-lt"/>
              </a:rPr>
              <a:t>Moab</a:t>
            </a:r>
            <a:r>
              <a:rPr lang="es-ES" sz="2200" dirty="0" smtClean="0">
                <a:latin typeface="+mj-lt"/>
              </a:rPr>
              <a:t> y llegaron a</a:t>
            </a:r>
            <a:br>
              <a:rPr lang="es-ES" sz="2200" dirty="0" smtClean="0">
                <a:latin typeface="+mj-lt"/>
              </a:rPr>
            </a:br>
            <a:r>
              <a:rPr lang="es-ES" sz="2200" dirty="0" smtClean="0">
                <a:latin typeface="+mj-lt"/>
              </a:rPr>
              <a:t>Belén al comienzo de la cosecha de</a:t>
            </a:r>
            <a:br>
              <a:rPr lang="es-ES" sz="2200" dirty="0" smtClean="0">
                <a:latin typeface="+mj-lt"/>
              </a:rPr>
            </a:br>
            <a:r>
              <a:rPr lang="es-ES" sz="2200" dirty="0" smtClean="0">
                <a:latin typeface="+mj-lt"/>
              </a:rPr>
              <a:t>la cebada. </a:t>
            </a:r>
            <a:br>
              <a:rPr lang="es-ES" sz="2200" dirty="0" smtClean="0">
                <a:latin typeface="+mj-lt"/>
              </a:rPr>
            </a:br>
            <a:endParaRPr lang="en-US" sz="22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802670"/>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21 Salí de aquí con las manos llenas,</a:t>
            </a:r>
            <a:br>
              <a:rPr lang="es-ES" sz="2200" dirty="0" smtClean="0">
                <a:latin typeface="+mj-lt"/>
                <a:sym typeface="Times"/>
              </a:rPr>
            </a:br>
            <a:r>
              <a:rPr lang="es-ES" sz="2200" dirty="0" smtClean="0">
                <a:latin typeface="+mj-lt"/>
                <a:sym typeface="Times"/>
              </a:rPr>
              <a:t>y ahora las traigo vacías porque así</a:t>
            </a:r>
            <a:br>
              <a:rPr lang="es-ES" sz="2200" dirty="0" smtClean="0">
                <a:latin typeface="+mj-lt"/>
                <a:sym typeface="Times"/>
              </a:rPr>
            </a:br>
            <a:r>
              <a:rPr lang="es-ES" sz="2200" dirty="0" smtClean="0">
                <a:latin typeface="+mj-lt"/>
                <a:sym typeface="Times"/>
              </a:rPr>
              <a:t>lo ha querido el Señor. ¿Por qué me</a:t>
            </a:r>
            <a:br>
              <a:rPr lang="es-ES" sz="2200" dirty="0" smtClean="0">
                <a:latin typeface="+mj-lt"/>
                <a:sym typeface="Times"/>
              </a:rPr>
            </a:br>
            <a:r>
              <a:rPr lang="es-ES" sz="2200" dirty="0" smtClean="0">
                <a:latin typeface="+mj-lt"/>
                <a:sym typeface="Times"/>
              </a:rPr>
              <a:t>llaman Noemí, si el Señor todopoderoso me ha condenado y afligido?</a:t>
            </a:r>
            <a:br>
              <a:rPr lang="es-ES" sz="2200" dirty="0" smtClean="0">
                <a:latin typeface="+mj-lt"/>
                <a:sym typeface="Times"/>
              </a:rPr>
            </a:b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22 </a:t>
            </a:r>
            <a:r>
              <a:rPr lang="es-ES" sz="2200" dirty="0" smtClean="0">
                <a:latin typeface="+mj-lt"/>
                <a:sym typeface="Times"/>
              </a:rPr>
              <a:t>Así fue como Noemí volvió de</a:t>
            </a:r>
            <a:br>
              <a:rPr lang="es-ES" sz="2200" dirty="0" smtClean="0">
                <a:latin typeface="+mj-lt"/>
                <a:sym typeface="Times"/>
              </a:rPr>
            </a:br>
            <a:r>
              <a:rPr lang="es-ES" sz="2200" dirty="0" err="1" smtClean="0">
                <a:latin typeface="+mj-lt"/>
                <a:sym typeface="Times"/>
              </a:rPr>
              <a:t>Moab</a:t>
            </a:r>
            <a:r>
              <a:rPr lang="es-ES" sz="2200" dirty="0" smtClean="0">
                <a:latin typeface="+mj-lt"/>
                <a:sym typeface="Times"/>
              </a:rPr>
              <a:t> con Rut, su nuera moabita.</a:t>
            </a:r>
            <a:br>
              <a:rPr lang="es-ES" sz="2200" dirty="0" smtClean="0">
                <a:latin typeface="+mj-lt"/>
                <a:sym typeface="Times"/>
              </a:rPr>
            </a:br>
            <a:r>
              <a:rPr lang="es-ES" sz="2200" dirty="0" smtClean="0">
                <a:latin typeface="+mj-lt"/>
                <a:sym typeface="Times"/>
              </a:rPr>
              <a:t>Llegaron a Belén cuando comenzaba la cosecha de la cebada. </a:t>
            </a: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a16="http://schemas.microsoft.com/office/drawing/2014/main" xmlns="" id="{733F63A5-3118-E449-B587-B22E7EC980FD}"/>
              </a:ext>
            </a:extLst>
          </p:cNvPr>
          <p:cNvSpPr txBox="1">
            <a:spLocks/>
          </p:cNvSpPr>
          <p:nvPr/>
        </p:nvSpPr>
        <p:spPr>
          <a:xfrm>
            <a:off x="1752600" y="2132013"/>
            <a:ext cx="8686800" cy="4240212"/>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spcAft>
                <a:spcPts val="600"/>
              </a:spcAft>
              <a:buSzTx/>
              <a:defRPr sz="2812"/>
            </a:pPr>
            <a:r>
              <a:rPr lang="es-ES" sz="2100" dirty="0" smtClean="0">
                <a:latin typeface="+mj-lt"/>
              </a:rPr>
              <a:t>Tener un mejor conocimiento acerca de las emociones </a:t>
            </a:r>
            <a:r>
              <a:rPr lang="es-ES" sz="2100" dirty="0" smtClean="0">
                <a:latin typeface="+mj-lt"/>
              </a:rPr>
              <a:t>que experimentamos </a:t>
            </a:r>
            <a:r>
              <a:rPr lang="es-ES" sz="2100" dirty="0" smtClean="0">
                <a:latin typeface="+mj-lt"/>
              </a:rPr>
              <a:t>nos permite manejarlas mejor. Cuando tenemos pérdidas,</a:t>
            </a:r>
            <a:br>
              <a:rPr lang="es-ES" sz="2100" dirty="0" smtClean="0">
                <a:latin typeface="+mj-lt"/>
              </a:rPr>
            </a:br>
            <a:r>
              <a:rPr lang="es-ES" sz="2100" dirty="0" smtClean="0">
                <a:latin typeface="+mj-lt"/>
              </a:rPr>
              <a:t>indudablemente tendremos sentimientos de pérdida y su expresión</a:t>
            </a:r>
            <a:br>
              <a:rPr lang="es-ES" sz="2100" dirty="0" smtClean="0">
                <a:latin typeface="+mj-lt"/>
              </a:rPr>
            </a:br>
            <a:r>
              <a:rPr lang="es-ES" sz="2100" dirty="0" smtClean="0">
                <a:latin typeface="+mj-lt"/>
              </a:rPr>
              <a:t>dependerá de los recursos que tengamos: recursos emocionales, cognitivos, espirituales, el apoyo de quienes nos rodean y las </a:t>
            </a:r>
            <a:r>
              <a:rPr lang="es-ES" sz="2100" dirty="0" smtClean="0">
                <a:latin typeface="+mj-lt"/>
              </a:rPr>
              <a:t>experiencias previas </a:t>
            </a:r>
            <a:r>
              <a:rPr lang="es-ES" sz="2100" dirty="0" smtClean="0">
                <a:latin typeface="+mj-lt"/>
              </a:rPr>
              <a:t>que hemos tenido en nuestra vida.</a:t>
            </a:r>
            <a:br>
              <a:rPr lang="es-ES" sz="2100" dirty="0" smtClean="0">
                <a:latin typeface="+mj-lt"/>
              </a:rPr>
            </a:br>
            <a:endParaRPr lang="es-ES" sz="2100" dirty="0" smtClean="0">
              <a:latin typeface="+mj-lt"/>
            </a:endParaRPr>
          </a:p>
          <a:p>
            <a:pPr marL="0" indent="0" defTabSz="443991" eaLnBrk="1" fontAlgn="auto" hangingPunct="1">
              <a:lnSpc>
                <a:spcPct val="120000"/>
              </a:lnSpc>
              <a:spcBef>
                <a:spcPts val="0"/>
              </a:spcBef>
              <a:spcAft>
                <a:spcPts val="600"/>
              </a:spcAft>
              <a:buSzTx/>
              <a:defRPr sz="2812"/>
            </a:pPr>
            <a:r>
              <a:rPr lang="es-ES" sz="2100" dirty="0" smtClean="0">
                <a:latin typeface="+mj-lt"/>
              </a:rPr>
              <a:t>• </a:t>
            </a:r>
            <a:r>
              <a:rPr lang="es-ES" sz="2100" dirty="0" smtClean="0">
                <a:latin typeface="+mj-lt"/>
              </a:rPr>
              <a:t>Si las causas de las pérdidas son circunstanciales o aún por nuestras</a:t>
            </a:r>
            <a:br>
              <a:rPr lang="es-ES" sz="2100" dirty="0" smtClean="0">
                <a:latin typeface="+mj-lt"/>
              </a:rPr>
            </a:br>
            <a:r>
              <a:rPr lang="es-ES" sz="2100" dirty="0" smtClean="0">
                <a:latin typeface="+mj-lt"/>
              </a:rPr>
              <a:t>conductas negligentes, podemos tener la plena confianza de que en</a:t>
            </a:r>
            <a:br>
              <a:rPr lang="es-ES" sz="2100" dirty="0" smtClean="0">
                <a:latin typeface="+mj-lt"/>
              </a:rPr>
            </a:br>
            <a:r>
              <a:rPr lang="es-ES" sz="2100" dirty="0" smtClean="0">
                <a:latin typeface="+mj-lt"/>
              </a:rPr>
              <a:t>Dios es viable procesarlas saludablemente y gozar de una sanidad integral. «Él sana a los quebrantados de corazón, y venda sus heridas</a:t>
            </a:r>
            <a:r>
              <a:rPr lang="es-ES" sz="2100" dirty="0" smtClean="0">
                <a:latin typeface="+mj-lt"/>
              </a:rPr>
              <a:t>» (</a:t>
            </a:r>
            <a:r>
              <a:rPr lang="es-ES" sz="2100" dirty="0" smtClean="0">
                <a:latin typeface="+mj-lt"/>
              </a:rPr>
              <a:t>Sal 147.3). </a:t>
            </a:r>
            <a:endParaRPr lang="en-US" sz="21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a16="http://schemas.microsoft.com/office/drawing/2014/main" xmlns="" id="{733F63A5-3118-E449-B587-B22E7EC980FD}"/>
              </a:ext>
            </a:extLst>
          </p:cNvPr>
          <p:cNvSpPr txBox="1">
            <a:spLocks/>
          </p:cNvSpPr>
          <p:nvPr/>
        </p:nvSpPr>
        <p:spPr>
          <a:xfrm>
            <a:off x="1752600" y="2144110"/>
            <a:ext cx="8686800" cy="4240212"/>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buSzTx/>
              <a:defRPr sz="2812"/>
            </a:pPr>
            <a:r>
              <a:rPr lang="es-ES" sz="2200" dirty="0" smtClean="0">
                <a:latin typeface="+mj-lt"/>
              </a:rPr>
              <a:t>No estamos del todo exentos de experimentar situaciones adversas,</a:t>
            </a:r>
            <a:br>
              <a:rPr lang="es-ES" sz="2200" dirty="0" smtClean="0">
                <a:latin typeface="+mj-lt"/>
              </a:rPr>
            </a:br>
            <a:r>
              <a:rPr lang="es-ES" sz="2200" dirty="0" smtClean="0">
                <a:latin typeface="+mj-lt"/>
              </a:rPr>
              <a:t>pero sí tenemos la promesa de sentir paz en medio de ellas y de que</a:t>
            </a:r>
            <a:br>
              <a:rPr lang="es-ES" sz="2200" dirty="0" smtClean="0">
                <a:latin typeface="+mj-lt"/>
              </a:rPr>
            </a:br>
            <a:r>
              <a:rPr lang="es-ES" sz="2200" dirty="0" smtClean="0">
                <a:latin typeface="+mj-lt"/>
              </a:rPr>
              <a:t>las podremos sobrellevar en Cristo Jesús. «Estas cosas os he hablado</a:t>
            </a:r>
            <a:br>
              <a:rPr lang="es-ES" sz="2200" dirty="0" smtClean="0">
                <a:latin typeface="+mj-lt"/>
              </a:rPr>
            </a:br>
            <a:r>
              <a:rPr lang="es-ES" sz="2200" dirty="0" smtClean="0">
                <a:latin typeface="+mj-lt"/>
              </a:rPr>
              <a:t>para que en mí tengáis paz. En el mundo tendréis aflicción; pero confiad, yo he vencido al mundo» (</a:t>
            </a:r>
            <a:r>
              <a:rPr lang="es-ES" sz="2200" dirty="0" err="1" smtClean="0">
                <a:latin typeface="+mj-lt"/>
              </a:rPr>
              <a:t>Jn</a:t>
            </a:r>
            <a:r>
              <a:rPr lang="es-ES" sz="2200" dirty="0" smtClean="0">
                <a:latin typeface="+mj-lt"/>
              </a:rPr>
              <a:t> 16.33).</a:t>
            </a:r>
            <a:br>
              <a:rPr lang="es-ES" sz="2200" dirty="0" smtClean="0">
                <a:latin typeface="+mj-lt"/>
              </a:rPr>
            </a:br>
            <a:endParaRPr lang="es-ES" sz="2200" dirty="0" smtClean="0">
              <a:latin typeface="+mj-lt"/>
            </a:endParaRPr>
          </a:p>
          <a:p>
            <a:pPr marL="0" indent="0" defTabSz="443991" eaLnBrk="1" fontAlgn="auto" hangingPunct="1">
              <a:lnSpc>
                <a:spcPct val="120000"/>
              </a:lnSpc>
              <a:spcBef>
                <a:spcPts val="0"/>
              </a:spcBef>
              <a:buSzTx/>
              <a:defRPr sz="2812"/>
            </a:pPr>
            <a:r>
              <a:rPr lang="es-ES" sz="2200" dirty="0" smtClean="0">
                <a:latin typeface="+mj-lt"/>
              </a:rPr>
              <a:t>• </a:t>
            </a:r>
            <a:r>
              <a:rPr lang="es-ES" sz="2200" dirty="0" smtClean="0">
                <a:latin typeface="+mj-lt"/>
              </a:rPr>
              <a:t>Tome un momento para recordar y mencionar en grupo las promesas</a:t>
            </a:r>
            <a:br>
              <a:rPr lang="es-ES" sz="2200" dirty="0" smtClean="0">
                <a:latin typeface="+mj-lt"/>
              </a:rPr>
            </a:br>
            <a:r>
              <a:rPr lang="es-ES" sz="2200" dirty="0" smtClean="0">
                <a:latin typeface="+mj-lt"/>
              </a:rPr>
              <a:t>que Dios nos hace para ayudarnos a sobrellevar las pérdidas. </a:t>
            </a:r>
            <a:endParaRPr lang="en-US" sz="22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259013" y="981075"/>
            <a:ext cx="3078162" cy="585788"/>
          </a:xfrm>
        </p:spPr>
        <p:txBody>
          <a:bodyPr rtlCol="0">
            <a:normAutofit fontScale="90000"/>
          </a:bodyPr>
          <a:lstStyle/>
          <a:p>
            <a:pPr eaLnBrk="1" fontAlgn="auto" hangingPunct="1">
              <a:spcAft>
                <a:spcPts val="0"/>
              </a:spcAft>
              <a:defRPr/>
            </a:pPr>
            <a:r>
              <a:rPr lang="en-US" dirty="0">
                <a:solidFill>
                  <a:srgbClr val="FFC000"/>
                </a:solidFill>
                <a:latin typeface="Futura Std Medium Condensed" panose="020B0502020204020303" pitchFamily="34" charset="0"/>
              </a:rPr>
              <a:t>ORACIÓN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30450" y="1566863"/>
            <a:ext cx="6346825"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Bendito Padre de los cielos y de la tierra, para quien todas las cosas están abiertas y no hay nada oculto, hoy queremos reafirmar nuestra fe, a ejemplo del patriarca Abraham, en tu infinita providencia y ante tus designios eternos que todo lo encamina a">
            <a:extLst>
              <a:ext uri="{FF2B5EF4-FFF2-40B4-BE49-F238E27FC236}">
                <a16:creationId xmlns:a16="http://schemas.microsoft.com/office/drawing/2014/main" xmlns="" id="{C29B70E7-B4B9-624C-A776-A21CDF8C039A}"/>
              </a:ext>
            </a:extLst>
          </p:cNvPr>
          <p:cNvSpPr txBox="1">
            <a:spLocks/>
          </p:cNvSpPr>
          <p:nvPr/>
        </p:nvSpPr>
        <p:spPr>
          <a:xfrm>
            <a:off x="1562100" y="2459421"/>
            <a:ext cx="9236075" cy="3168650"/>
          </a:xfrm>
          <a:prstGeom prst="rect">
            <a:avLst/>
          </a:prstGeom>
          <a:ln w="12700">
            <a:miter lim="400000"/>
          </a:ln>
          <a:extLst>
            <a:ext uri="{C572A759-6A51-4108-AA02-DFA0A04FC94B}"/>
          </a:extLst>
        </p:spPr>
        <p:txBody>
          <a:bodyPr lIns="50800" tIns="50800" rIns="50800" bIns="50800" anchor="ctr">
            <a:noAutofit/>
          </a:bodyPr>
          <a:lstStyle>
            <a:lvl1pPr marL="0" marR="0" indent="0" algn="l" defTabSz="584200" rtl="0" latinLnBrk="0">
              <a:lnSpc>
                <a:spcPct val="150000"/>
              </a:lnSpc>
              <a:spcBef>
                <a:spcPts val="4200"/>
              </a:spcBef>
              <a:spcAft>
                <a:spcPts val="0"/>
              </a:spcAft>
              <a:buClrTx/>
              <a:buSzTx/>
              <a:buFontTx/>
              <a:buNone/>
              <a:tabLst/>
              <a:defRPr sz="2400" b="0" i="1"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eaLnBrk="1" fontAlgn="auto" hangingPunct="1">
              <a:lnSpc>
                <a:spcPct val="120000"/>
              </a:lnSpc>
              <a:spcBef>
                <a:spcPts val="2400"/>
              </a:spcBef>
              <a:defRPr/>
            </a:pPr>
            <a:r>
              <a:rPr lang="es-ES" dirty="0" smtClean="0">
                <a:latin typeface="+mj-lt"/>
              </a:rPr>
              <a:t>Amado Dios, gracias por darnos el mejor ejemplo de amor y bondad.</a:t>
            </a:r>
            <a:br>
              <a:rPr lang="es-ES" dirty="0" smtClean="0">
                <a:latin typeface="+mj-lt"/>
              </a:rPr>
            </a:br>
            <a:r>
              <a:rPr lang="es-ES" dirty="0" smtClean="0">
                <a:latin typeface="+mj-lt"/>
              </a:rPr>
              <a:t>Gracias porque cuando acudimos a Ti, Tú nos escuchas y respondes. Anhelamos tener relaciones sanas. En medio de un mundo tan violento y </a:t>
            </a:r>
            <a:r>
              <a:rPr lang="es-ES" dirty="0" smtClean="0">
                <a:latin typeface="+mj-lt"/>
              </a:rPr>
              <a:t>hostil, ayúdanos </a:t>
            </a:r>
            <a:r>
              <a:rPr lang="es-ES" dirty="0" smtClean="0">
                <a:latin typeface="+mj-lt"/>
              </a:rPr>
              <a:t>a contribuir al amor, a la reconciliación y hospitalidad </a:t>
            </a:r>
            <a:r>
              <a:rPr lang="es-ES" dirty="0" smtClean="0">
                <a:latin typeface="+mj-lt"/>
              </a:rPr>
              <a:t>cristiana. Que </a:t>
            </a:r>
            <a:r>
              <a:rPr lang="es-ES" dirty="0" smtClean="0">
                <a:latin typeface="+mj-lt"/>
              </a:rPr>
              <a:t>podamos ser luz y reflejar tu amor cada día. Lo pedimos con </a:t>
            </a:r>
            <a:r>
              <a:rPr lang="es-ES" dirty="0" smtClean="0">
                <a:latin typeface="+mj-lt"/>
              </a:rPr>
              <a:t>acción de </a:t>
            </a:r>
            <a:r>
              <a:rPr lang="es-ES" dirty="0" smtClean="0">
                <a:latin typeface="+mj-lt"/>
              </a:rPr>
              <a:t>gracias en el nombre de Jesús. Amén. </a:t>
            </a:r>
            <a:r>
              <a:rPr lang="es-ES" dirty="0" smtClean="0">
                <a:latin typeface="+mj-lt"/>
              </a:rPr>
              <a:t/>
            </a:r>
            <a:br>
              <a:rPr lang="es-ES" dirty="0" smtClean="0">
                <a:latin typeface="+mj-lt"/>
              </a:rPr>
            </a:br>
            <a:r>
              <a:rPr lang="es-ES" dirty="0" smtClean="0">
                <a:latin typeface="+mj-lt"/>
              </a:rPr>
              <a:t/>
            </a:r>
            <a:br>
              <a:rPr lang="es-ES" dirty="0" smtClean="0">
                <a:latin typeface="+mj-lt"/>
              </a:rPr>
            </a:br>
            <a:endParaRPr lang="en-US" sz="2800" kern="0" dirty="0">
              <a:latin typeface="+mj-lt"/>
            </a:endParaRPr>
          </a:p>
        </p:txBody>
      </p:sp>
      <p:pic>
        <p:nvPicPr>
          <p:cNvPr id="38916" name="Picture 2"/>
          <p:cNvPicPr>
            <a:picLocks noChangeAspect="1" noChangeArrowheads="1"/>
          </p:cNvPicPr>
          <p:nvPr/>
        </p:nvPicPr>
        <p:blipFill>
          <a:blip r:embed="rId3"/>
          <a:srcRect/>
          <a:stretch>
            <a:fillRect/>
          </a:stretch>
        </p:blipFill>
        <p:spPr bwMode="auto">
          <a:xfrm>
            <a:off x="1192213" y="758825"/>
            <a:ext cx="1030287" cy="1030288"/>
          </a:xfrm>
          <a:prstGeom prst="rect">
            <a:avLst/>
          </a:prstGeom>
          <a:noFill/>
          <a:ln w="9525">
            <a:noFill/>
            <a:miter lim="800000"/>
            <a:headEnd/>
            <a:tailEnd/>
          </a:ln>
        </p:spPr>
      </p:pic>
      <p:pic>
        <p:nvPicPr>
          <p:cNvPr id="38917"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022475" y="1069975"/>
            <a:ext cx="3078163" cy="585788"/>
          </a:xfrm>
        </p:spPr>
        <p:txBody>
          <a:bodyPr rtlCol="0">
            <a:normAutofit fontScale="90000"/>
          </a:bodyPr>
          <a:lstStyle/>
          <a:p>
            <a:pPr eaLnBrk="1" fontAlgn="auto" hangingPunct="1">
              <a:spcAft>
                <a:spcPts val="0"/>
              </a:spcAft>
              <a:defRPr/>
            </a:pPr>
            <a:r>
              <a:rPr lang="en-US" dirty="0">
                <a:solidFill>
                  <a:srgbClr val="7030A0"/>
                </a:solidFill>
                <a:latin typeface="Futura Std Medium Condensed" panose="020B0502020204020303" pitchFamily="34" charset="0"/>
              </a:rPr>
              <a:t>OBJETIVOS</a:t>
            </a:r>
          </a:p>
        </p:txBody>
      </p:sp>
      <p:sp>
        <p:nvSpPr>
          <p:cNvPr id="3" name="Content Placeholder 2">
            <a:extLst>
              <a:ext uri="{FF2B5EF4-FFF2-40B4-BE49-F238E27FC236}">
                <a16:creationId xmlns:a16="http://schemas.microsoft.com/office/drawing/2014/main" xmlns="" id="{09B4315F-F75A-9F46-B7A5-4FF3A4F404A7}"/>
              </a:ext>
            </a:extLst>
          </p:cNvPr>
          <p:cNvSpPr>
            <a:spLocks noGrp="1"/>
          </p:cNvSpPr>
          <p:nvPr>
            <p:ph idx="1"/>
          </p:nvPr>
        </p:nvSpPr>
        <p:spPr>
          <a:xfrm>
            <a:off x="1366781" y="1927225"/>
            <a:ext cx="9432598" cy="5247590"/>
          </a:xfrm>
        </p:spPr>
        <p:txBody>
          <a:bodyPr wrap="square" rtlCol="0">
            <a:spAutoFit/>
          </a:bodyPr>
          <a:lstStyle/>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Concienciar en torno a las razones y los factores que llevan </a:t>
            </a:r>
            <a:r>
              <a:rPr lang="es-ES" sz="3200" dirty="0" smtClean="0">
                <a:latin typeface="+mj-lt"/>
              </a:rPr>
              <a:t>a las </a:t>
            </a:r>
            <a:r>
              <a:rPr lang="es-ES" sz="3200" dirty="0" smtClean="0">
                <a:latin typeface="+mj-lt"/>
              </a:rPr>
              <a:t>personas a </a:t>
            </a:r>
            <a:r>
              <a:rPr lang="es-ES" sz="3200" dirty="0" smtClean="0">
                <a:latin typeface="+mj-lt"/>
              </a:rPr>
              <a:t>emigrar.</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Explorar </a:t>
            </a:r>
            <a:r>
              <a:rPr lang="es-ES" sz="3200" dirty="0" smtClean="0">
                <a:latin typeface="+mj-lt"/>
              </a:rPr>
              <a:t>las complejas experiencias y sentimientos que pueden experimentar los </a:t>
            </a:r>
            <a:r>
              <a:rPr lang="es-ES" sz="3200" dirty="0" smtClean="0">
                <a:latin typeface="+mj-lt"/>
              </a:rPr>
              <a:t>inmigrantes.</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Analizar </a:t>
            </a:r>
            <a:r>
              <a:rPr lang="es-ES" sz="3200" dirty="0" smtClean="0">
                <a:latin typeface="+mj-lt"/>
              </a:rPr>
              <a:t>la historia de Rut y evaluar las experiencias migratorias de </a:t>
            </a:r>
            <a:r>
              <a:rPr lang="es-ES" sz="3200" dirty="0" err="1" smtClean="0">
                <a:latin typeface="+mj-lt"/>
              </a:rPr>
              <a:t>Elimelec</a:t>
            </a:r>
            <a:r>
              <a:rPr lang="es-ES" sz="3200" dirty="0" smtClean="0">
                <a:latin typeface="+mj-lt"/>
              </a:rPr>
              <a:t>, Rut y </a:t>
            </a:r>
            <a:r>
              <a:rPr lang="es-ES" sz="3200" dirty="0" smtClean="0">
                <a:latin typeface="+mj-lt"/>
              </a:rPr>
              <a:t>Noemí.</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Mencionar </a:t>
            </a:r>
            <a:r>
              <a:rPr lang="es-ES" sz="3200" dirty="0" smtClean="0">
                <a:latin typeface="+mj-lt"/>
              </a:rPr>
              <a:t>los beneficios que experimentan los </a:t>
            </a:r>
            <a:r>
              <a:rPr lang="es-ES" sz="3200" dirty="0" smtClean="0">
                <a:latin typeface="+mj-lt"/>
              </a:rPr>
              <a:t>inmigrantes. Consideraremos </a:t>
            </a:r>
            <a:r>
              <a:rPr lang="es-ES" sz="3200" dirty="0" smtClean="0">
                <a:latin typeface="+mj-lt"/>
              </a:rPr>
              <a:t>los </a:t>
            </a:r>
            <a:r>
              <a:rPr lang="es-ES" sz="3200" dirty="0" smtClean="0">
                <a:latin typeface="+mj-lt"/>
              </a:rPr>
              <a:t>aspectos individuales</a:t>
            </a:r>
            <a:r>
              <a:rPr lang="es-ES" sz="3200" dirty="0" smtClean="0">
                <a:latin typeface="+mj-lt"/>
              </a:rPr>
              <a:t>, sociales, </a:t>
            </a:r>
            <a:r>
              <a:rPr lang="es-ES" sz="3200" dirty="0" smtClean="0">
                <a:latin typeface="+mj-lt"/>
              </a:rPr>
              <a:t>psicológicos </a:t>
            </a:r>
            <a:r>
              <a:rPr lang="es-ES" sz="3200" dirty="0" smtClean="0">
                <a:latin typeface="+mj-lt"/>
              </a:rPr>
              <a:t>y espirituales. </a:t>
            </a:r>
            <a:br>
              <a:rPr lang="es-ES" sz="3200" dirty="0" smtClean="0">
                <a:latin typeface="+mj-lt"/>
              </a:rPr>
            </a:br>
            <a:endParaRPr lang="en-US" sz="3200" kern="0" dirty="0">
              <a:solidFill>
                <a:srgbClr val="000000"/>
              </a:solidFill>
              <a:latin typeface="+mj-lt"/>
              <a:sym typeface="Times"/>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flipV="1">
            <a:off x="2124075" y="1562100"/>
            <a:ext cx="7697788" cy="9366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3"/>
          <a:srcRect/>
          <a:stretch>
            <a:fillRect/>
          </a:stretch>
        </p:blipFill>
        <p:spPr bwMode="auto">
          <a:xfrm>
            <a:off x="755650" y="798513"/>
            <a:ext cx="1128713" cy="1128712"/>
          </a:xfrm>
          <a:prstGeom prst="rect">
            <a:avLst/>
          </a:prstGeom>
          <a:noFill/>
          <a:ln w="9525">
            <a:noFill/>
            <a:miter lim="800000"/>
            <a:headEnd/>
            <a:tailEnd/>
          </a:ln>
        </p:spPr>
      </p:pic>
      <p:pic>
        <p:nvPicPr>
          <p:cNvPr id="16389" name="Picture 4"/>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227263" y="1001713"/>
            <a:ext cx="3999366" cy="585787"/>
          </a:xfrm>
        </p:spPr>
        <p:txBody>
          <a:bodyPr rtlCol="0">
            <a:normAutofit fontScale="90000"/>
          </a:bodyPr>
          <a:lstStyle/>
          <a:p>
            <a:pPr eaLnBrk="1" fontAlgn="auto" hangingPunct="1">
              <a:spcAft>
                <a:spcPts val="0"/>
              </a:spcAft>
              <a:defRPr/>
            </a:pPr>
            <a:r>
              <a:rPr lang="en-US" dirty="0">
                <a:solidFill>
                  <a:srgbClr val="D62212"/>
                </a:solidFill>
                <a:latin typeface="Futura Std Medium Condensed" panose="020B0502020204020303" pitchFamily="34" charset="0"/>
              </a:rPr>
              <a:t>VOCABULARIO</a:t>
            </a:r>
          </a:p>
        </p:txBody>
      </p:sp>
      <p:sp>
        <p:nvSpPr>
          <p:cNvPr id="3" name="Content Placeholder 2">
            <a:extLst>
              <a:ext uri="{FF2B5EF4-FFF2-40B4-BE49-F238E27FC236}">
                <a16:creationId xmlns:a16="http://schemas.microsoft.com/office/drawing/2014/main" xmlns="" id="{09B4315F-F75A-9F46-B7A5-4FF3A4F404A7}"/>
              </a:ext>
            </a:extLst>
          </p:cNvPr>
          <p:cNvSpPr>
            <a:spLocks noGrp="1"/>
          </p:cNvSpPr>
          <p:nvPr>
            <p:ph idx="1"/>
          </p:nvPr>
        </p:nvSpPr>
        <p:spPr>
          <a:xfrm>
            <a:off x="1798864" y="2191407"/>
            <a:ext cx="8855529" cy="3539430"/>
          </a:xfrm>
        </p:spPr>
        <p:txBody>
          <a:bodyPr wrap="square" rtlCol="0">
            <a:spAutoFit/>
          </a:bodyPr>
          <a:lstStyle/>
          <a:p>
            <a:pPr marL="0" indent="0" defTabSz="584200" eaLnBrk="1" fontAlgn="auto" hangingPunct="1">
              <a:lnSpc>
                <a:spcPct val="100000"/>
              </a:lnSpc>
              <a:spcBef>
                <a:spcPts val="0"/>
              </a:spcBef>
              <a:spcAft>
                <a:spcPts val="600"/>
              </a:spcAft>
              <a:buNone/>
              <a:defRPr/>
            </a:pPr>
            <a:r>
              <a:rPr lang="es-ES" b="1" dirty="0" smtClean="0">
                <a:latin typeface="+mj-lt"/>
              </a:rPr>
              <a:t>«DUELO MIGRATORIO»: </a:t>
            </a:r>
            <a:r>
              <a:rPr lang="es-ES" dirty="0" smtClean="0">
                <a:latin typeface="+mj-lt"/>
              </a:rPr>
              <a:t>Son los procesos complejos que </a:t>
            </a:r>
            <a:r>
              <a:rPr lang="es-ES" dirty="0" smtClean="0">
                <a:latin typeface="+mj-lt"/>
              </a:rPr>
              <a:t>una persona </a:t>
            </a:r>
            <a:r>
              <a:rPr lang="es-ES" dirty="0" smtClean="0">
                <a:latin typeface="+mj-lt"/>
              </a:rPr>
              <a:t>tiene que asumir para poder adaptarse e integrarse </a:t>
            </a:r>
            <a:r>
              <a:rPr lang="es-ES" dirty="0" smtClean="0">
                <a:latin typeface="+mj-lt"/>
              </a:rPr>
              <a:t>a su </a:t>
            </a:r>
            <a:r>
              <a:rPr lang="es-ES" dirty="0" smtClean="0">
                <a:latin typeface="+mj-lt"/>
              </a:rPr>
              <a:t>nueva realidad (a lo que le espera, a lo que tiene por </a:t>
            </a:r>
            <a:r>
              <a:rPr lang="es-ES" dirty="0" smtClean="0">
                <a:latin typeface="+mj-lt"/>
              </a:rPr>
              <a:t>delante) luego </a:t>
            </a:r>
            <a:r>
              <a:rPr lang="es-ES" dirty="0" smtClean="0">
                <a:latin typeface="+mj-lt"/>
              </a:rPr>
              <a:t>de emigrar (país, cultura, idioma, hogar, comunidad) </a:t>
            </a:r>
            <a:r>
              <a:rPr lang="es-ES" dirty="0" smtClean="0">
                <a:latin typeface="+mj-lt"/>
              </a:rPr>
              <a:t>y adaptarse</a:t>
            </a:r>
            <a:r>
              <a:rPr lang="es-ES" dirty="0" smtClean="0">
                <a:latin typeface="+mj-lt"/>
              </a:rPr>
              <a:t>, a su vez, a lo que ha dejado. Se refiere a las </a:t>
            </a:r>
            <a:r>
              <a:rPr lang="es-ES" dirty="0" smtClean="0">
                <a:latin typeface="+mj-lt"/>
              </a:rPr>
              <a:t>pérdidas y </a:t>
            </a:r>
            <a:r>
              <a:rPr lang="es-ES" dirty="0" smtClean="0">
                <a:latin typeface="+mj-lt"/>
              </a:rPr>
              <a:t>los sentimientos de pérdida que las personas experimentan </a:t>
            </a:r>
            <a:r>
              <a:rPr lang="es-ES" dirty="0" smtClean="0">
                <a:latin typeface="+mj-lt"/>
              </a:rPr>
              <a:t>al emigrar</a:t>
            </a:r>
            <a:r>
              <a:rPr lang="es-ES" dirty="0" smtClean="0">
                <a:latin typeface="+mj-lt"/>
              </a:rPr>
              <a:t>. </a:t>
            </a:r>
            <a:br>
              <a:rPr lang="es-ES" dirty="0" smtClean="0">
                <a:latin typeface="+mj-lt"/>
              </a:rPr>
            </a:br>
            <a:endParaRPr lang="en-US" kern="0" dirty="0">
              <a:solidFill>
                <a:schemeClr val="bg2">
                  <a:lumMod val="25000"/>
                </a:schemeClr>
              </a:solidFill>
              <a:latin typeface="+mj-lt"/>
              <a:sym typeface="Times"/>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81250" y="1587500"/>
            <a:ext cx="7307263" cy="0"/>
          </a:xfrm>
          <a:prstGeom prst="line">
            <a:avLst/>
          </a:prstGeom>
          <a:ln w="25400">
            <a:solidFill>
              <a:srgbClr val="D62212"/>
            </a:solidFill>
          </a:ln>
        </p:spPr>
        <p:style>
          <a:lnRef idx="1">
            <a:schemeClr val="accent1"/>
          </a:lnRef>
          <a:fillRef idx="0">
            <a:schemeClr val="accent1"/>
          </a:fillRef>
          <a:effectRef idx="0">
            <a:schemeClr val="accent1"/>
          </a:effectRef>
          <a:fontRef idx="minor">
            <a:schemeClr val="tx1"/>
          </a:fontRef>
        </p:style>
      </p:cxnSp>
      <p:pic>
        <p:nvPicPr>
          <p:cNvPr id="20484" name="Picture 4"/>
          <p:cNvPicPr>
            <a:picLocks noChangeAspect="1" noChangeArrowheads="1"/>
          </p:cNvPicPr>
          <p:nvPr/>
        </p:nvPicPr>
        <p:blipFill>
          <a:blip r:embed="rId3"/>
          <a:srcRect/>
          <a:stretch>
            <a:fillRect/>
          </a:stretch>
        </p:blipFill>
        <p:spPr bwMode="auto">
          <a:xfrm>
            <a:off x="960438" y="739775"/>
            <a:ext cx="1109662" cy="1109663"/>
          </a:xfrm>
          <a:prstGeom prst="rect">
            <a:avLst/>
          </a:prstGeom>
          <a:noFill/>
          <a:ln w="9525">
            <a:noFill/>
            <a:miter lim="800000"/>
            <a:headEnd/>
            <a:tailEnd/>
          </a:ln>
        </p:spPr>
      </p:pic>
      <p:pic>
        <p:nvPicPr>
          <p:cNvPr id="20485"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227263" y="1001713"/>
            <a:ext cx="3999366" cy="585787"/>
          </a:xfrm>
        </p:spPr>
        <p:txBody>
          <a:bodyPr rtlCol="0">
            <a:normAutofit fontScale="90000"/>
          </a:bodyPr>
          <a:lstStyle/>
          <a:p>
            <a:pPr eaLnBrk="1" fontAlgn="auto" hangingPunct="1">
              <a:spcAft>
                <a:spcPts val="0"/>
              </a:spcAft>
              <a:defRPr/>
            </a:pPr>
            <a:r>
              <a:rPr lang="en-US" dirty="0">
                <a:solidFill>
                  <a:srgbClr val="D62212"/>
                </a:solidFill>
                <a:latin typeface="Futura Std Medium Condensed" panose="020B0502020204020303" pitchFamily="34" charset="0"/>
              </a:rPr>
              <a:t>VOCABULARIO</a:t>
            </a:r>
          </a:p>
        </p:txBody>
      </p:sp>
      <p:sp>
        <p:nvSpPr>
          <p:cNvPr id="3" name="Content Placeholder 2">
            <a:extLst>
              <a:ext uri="{FF2B5EF4-FFF2-40B4-BE49-F238E27FC236}">
                <a16:creationId xmlns:a16="http://schemas.microsoft.com/office/drawing/2014/main" xmlns="" id="{09B4315F-F75A-9F46-B7A5-4FF3A4F404A7}"/>
              </a:ext>
            </a:extLst>
          </p:cNvPr>
          <p:cNvSpPr>
            <a:spLocks noGrp="1"/>
          </p:cNvSpPr>
          <p:nvPr>
            <p:ph idx="1"/>
          </p:nvPr>
        </p:nvSpPr>
        <p:spPr>
          <a:xfrm>
            <a:off x="1798864" y="2175641"/>
            <a:ext cx="8855529" cy="4755148"/>
          </a:xfrm>
        </p:spPr>
        <p:txBody>
          <a:bodyPr wrap="square" rtlCol="0">
            <a:spAutoFit/>
          </a:bodyPr>
          <a:lstStyle/>
          <a:p>
            <a:pPr marL="0" indent="0" defTabSz="584200" eaLnBrk="1" fontAlgn="auto" hangingPunct="1">
              <a:lnSpc>
                <a:spcPct val="100000"/>
              </a:lnSpc>
              <a:spcBef>
                <a:spcPts val="0"/>
              </a:spcBef>
              <a:spcAft>
                <a:spcPts val="600"/>
              </a:spcAft>
              <a:buNone/>
              <a:defRPr/>
            </a:pPr>
            <a:r>
              <a:rPr lang="es-ES" sz="2400" b="1" dirty="0" smtClean="0">
                <a:latin typeface="+mj-lt"/>
              </a:rPr>
              <a:t>«EMIGRAR»: </a:t>
            </a:r>
            <a:r>
              <a:rPr lang="es-ES" sz="2400" dirty="0" smtClean="0">
                <a:latin typeface="+mj-lt"/>
              </a:rPr>
              <a:t>Dejar, salir de su lugar de origen para establecerse temporal o definitivamente en otro país o región.</a:t>
            </a:r>
            <a:r>
              <a:rPr lang="es-ES" sz="2400" b="1" dirty="0" smtClean="0">
                <a:latin typeface="+mj-lt"/>
              </a:rPr>
              <a:t/>
            </a:r>
            <a:br>
              <a:rPr lang="es-ES" sz="2400" b="1" dirty="0" smtClean="0">
                <a:latin typeface="+mj-lt"/>
              </a:rPr>
            </a:br>
            <a:endParaRPr lang="es-ES" sz="2400" b="1" dirty="0" smtClean="0">
              <a:latin typeface="+mj-lt"/>
            </a:endParaRPr>
          </a:p>
          <a:p>
            <a:pPr marL="0" indent="0" defTabSz="584200" eaLnBrk="1" fontAlgn="auto" hangingPunct="1">
              <a:lnSpc>
                <a:spcPct val="100000"/>
              </a:lnSpc>
              <a:spcBef>
                <a:spcPts val="0"/>
              </a:spcBef>
              <a:spcAft>
                <a:spcPts val="600"/>
              </a:spcAft>
              <a:buNone/>
              <a:defRPr/>
            </a:pPr>
            <a:r>
              <a:rPr lang="es-ES" sz="2400" b="1" dirty="0" smtClean="0">
                <a:latin typeface="+mj-lt"/>
              </a:rPr>
              <a:t>«</a:t>
            </a:r>
            <a:r>
              <a:rPr lang="es-ES" sz="2400" b="1" dirty="0" smtClean="0">
                <a:latin typeface="+mj-lt"/>
              </a:rPr>
              <a:t>INMIGRACIÓN»: </a:t>
            </a:r>
            <a:r>
              <a:rPr lang="es-ES" sz="2400" dirty="0" smtClean="0">
                <a:latin typeface="+mj-lt"/>
              </a:rPr>
              <a:t>Término que se utiliza cuando una persona</a:t>
            </a:r>
            <a:br>
              <a:rPr lang="es-ES" sz="2400" dirty="0" smtClean="0">
                <a:latin typeface="+mj-lt"/>
              </a:rPr>
            </a:br>
            <a:r>
              <a:rPr lang="es-ES" sz="2400" dirty="0" smtClean="0">
                <a:latin typeface="+mj-lt"/>
              </a:rPr>
              <a:t>entra en un país extranjero para vivir, dejando su país de </a:t>
            </a:r>
            <a:r>
              <a:rPr lang="es-ES" sz="2400" dirty="0" smtClean="0">
                <a:latin typeface="+mj-lt"/>
              </a:rPr>
              <a:t>origen. La </a:t>
            </a:r>
            <a:r>
              <a:rPr lang="es-ES" sz="2400" dirty="0" smtClean="0">
                <a:latin typeface="+mj-lt"/>
              </a:rPr>
              <a:t>inmigración implica un movimiento permanente. </a:t>
            </a:r>
            <a:endParaRPr lang="es-ES" sz="2400" dirty="0" smtClean="0">
              <a:latin typeface="+mj-lt"/>
            </a:endParaRPr>
          </a:p>
          <a:p>
            <a:pPr marL="0" indent="0" defTabSz="584200" eaLnBrk="1" fontAlgn="auto" hangingPunct="1">
              <a:lnSpc>
                <a:spcPct val="100000"/>
              </a:lnSpc>
              <a:spcBef>
                <a:spcPts val="0"/>
              </a:spcBef>
              <a:spcAft>
                <a:spcPts val="600"/>
              </a:spcAft>
              <a:buNone/>
              <a:defRPr/>
            </a:pPr>
            <a:endParaRPr lang="es-ES" sz="2400" b="1" dirty="0" smtClean="0">
              <a:latin typeface="+mj-lt"/>
            </a:endParaRPr>
          </a:p>
          <a:p>
            <a:pPr marL="0" indent="0" defTabSz="584200" eaLnBrk="1" fontAlgn="auto" hangingPunct="1">
              <a:lnSpc>
                <a:spcPct val="100000"/>
              </a:lnSpc>
              <a:spcBef>
                <a:spcPts val="0"/>
              </a:spcBef>
              <a:spcAft>
                <a:spcPts val="600"/>
              </a:spcAft>
              <a:buNone/>
              <a:defRPr/>
            </a:pPr>
            <a:r>
              <a:rPr lang="es-ES" sz="2400" b="1" dirty="0" smtClean="0">
                <a:latin typeface="+mj-lt"/>
              </a:rPr>
              <a:t>«</a:t>
            </a:r>
            <a:r>
              <a:rPr lang="es-ES" sz="2400" b="1" dirty="0" smtClean="0">
                <a:latin typeface="+mj-lt"/>
              </a:rPr>
              <a:t>HAMBRUNA»: </a:t>
            </a:r>
            <a:r>
              <a:rPr lang="es-ES" sz="2400" dirty="0" smtClean="0">
                <a:latin typeface="+mj-lt"/>
              </a:rPr>
              <a:t>Escasez generalizada de alimentos básicos que</a:t>
            </a:r>
            <a:br>
              <a:rPr lang="es-ES" sz="2400" dirty="0" smtClean="0">
                <a:latin typeface="+mj-lt"/>
              </a:rPr>
            </a:br>
            <a:r>
              <a:rPr lang="es-ES" sz="2400" dirty="0" smtClean="0">
                <a:latin typeface="+mj-lt"/>
              </a:rPr>
              <a:t>padece una población de forma intensa y prolongada. </a:t>
            </a:r>
            <a:br>
              <a:rPr lang="es-ES" sz="2400" dirty="0" smtClean="0">
                <a:latin typeface="+mj-lt"/>
              </a:rPr>
            </a:br>
            <a:r>
              <a:rPr lang="es-ES" sz="2400" dirty="0" smtClean="0">
                <a:latin typeface="+mj-lt"/>
              </a:rPr>
              <a:t> </a:t>
            </a:r>
            <a:br>
              <a:rPr lang="es-ES" sz="2400" dirty="0" smtClean="0">
                <a:latin typeface="+mj-lt"/>
              </a:rPr>
            </a:br>
            <a:r>
              <a:rPr lang="es-ES" sz="2400" dirty="0" smtClean="0">
                <a:latin typeface="+mj-lt"/>
              </a:rPr>
              <a:t> </a:t>
            </a:r>
            <a:r>
              <a:rPr lang="es-ES" sz="2400" dirty="0" smtClean="0">
                <a:latin typeface="+mj-lt"/>
              </a:rPr>
              <a:t/>
            </a:r>
            <a:br>
              <a:rPr lang="es-ES" sz="2400" dirty="0" smtClean="0">
                <a:latin typeface="+mj-lt"/>
              </a:rPr>
            </a:br>
            <a:endParaRPr lang="en-US" sz="2400" kern="0" dirty="0">
              <a:solidFill>
                <a:schemeClr val="bg2">
                  <a:lumMod val="25000"/>
                </a:schemeClr>
              </a:solidFill>
              <a:latin typeface="+mj-lt"/>
              <a:sym typeface="Times"/>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81250" y="1587500"/>
            <a:ext cx="7307263" cy="0"/>
          </a:xfrm>
          <a:prstGeom prst="line">
            <a:avLst/>
          </a:prstGeom>
          <a:ln w="25400">
            <a:solidFill>
              <a:srgbClr val="D62212"/>
            </a:solidFill>
          </a:ln>
        </p:spPr>
        <p:style>
          <a:lnRef idx="1">
            <a:schemeClr val="accent1"/>
          </a:lnRef>
          <a:fillRef idx="0">
            <a:schemeClr val="accent1"/>
          </a:fillRef>
          <a:effectRef idx="0">
            <a:schemeClr val="accent1"/>
          </a:effectRef>
          <a:fontRef idx="minor">
            <a:schemeClr val="tx1"/>
          </a:fontRef>
        </p:style>
      </p:cxnSp>
      <p:pic>
        <p:nvPicPr>
          <p:cNvPr id="20484" name="Picture 4"/>
          <p:cNvPicPr>
            <a:picLocks noChangeAspect="1" noChangeArrowheads="1"/>
          </p:cNvPicPr>
          <p:nvPr/>
        </p:nvPicPr>
        <p:blipFill>
          <a:blip r:embed="rId3"/>
          <a:srcRect/>
          <a:stretch>
            <a:fillRect/>
          </a:stretch>
        </p:blipFill>
        <p:spPr bwMode="auto">
          <a:xfrm>
            <a:off x="960438" y="739775"/>
            <a:ext cx="1109662" cy="1109663"/>
          </a:xfrm>
          <a:prstGeom prst="rect">
            <a:avLst/>
          </a:prstGeom>
          <a:noFill/>
          <a:ln w="9525">
            <a:noFill/>
            <a:miter lim="800000"/>
            <a:headEnd/>
            <a:tailEnd/>
          </a:ln>
        </p:spPr>
      </p:pic>
      <p:pic>
        <p:nvPicPr>
          <p:cNvPr id="20485"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2" y="990600"/>
            <a:ext cx="872172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Rut </a:t>
            </a:r>
            <a:r>
              <a:rPr lang="en-US" b="1" dirty="0" smtClean="0">
                <a:solidFill>
                  <a:schemeClr val="accent2">
                    <a:lumMod val="50000"/>
                  </a:schemeClr>
                </a:solidFill>
                <a:latin typeface="Futura PT Medium"/>
              </a:rPr>
              <a:t>1.1-2</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710222"/>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0"/>
              </a:spcBef>
              <a:spcAft>
                <a:spcPts val="600"/>
              </a:spcAft>
              <a:buSzTx/>
              <a:buFontTx/>
              <a:buNone/>
              <a:defRPr sz="2331"/>
            </a:pPr>
            <a:r>
              <a:rPr lang="en-US" sz="2000" kern="0" dirty="0" smtClean="0">
                <a:latin typeface="+mj-lt"/>
              </a:rPr>
              <a:t>RVR</a:t>
            </a:r>
          </a:p>
          <a:p>
            <a:pPr marL="0" indent="0" defTabSz="368045" eaLnBrk="1" fontAlgn="auto" hangingPunct="1">
              <a:spcBef>
                <a:spcPts val="0"/>
              </a:spcBef>
              <a:spcAft>
                <a:spcPts val="600"/>
              </a:spcAft>
              <a:buSzTx/>
              <a:buFontTx/>
              <a:buNone/>
              <a:defRPr sz="2331"/>
            </a:pPr>
            <a:endParaRPr lang="es-ES" sz="2000" dirty="0" smtClean="0">
              <a:latin typeface="+mj-lt"/>
            </a:endParaRPr>
          </a:p>
          <a:p>
            <a:pPr marL="0" indent="0" defTabSz="368045" eaLnBrk="1" fontAlgn="auto" hangingPunct="1">
              <a:spcBef>
                <a:spcPts val="0"/>
              </a:spcBef>
              <a:spcAft>
                <a:spcPts val="600"/>
              </a:spcAft>
              <a:buSzTx/>
              <a:buNone/>
              <a:defRPr sz="2331"/>
            </a:pPr>
            <a:r>
              <a:rPr lang="es-ES" sz="2000" dirty="0" smtClean="0">
                <a:latin typeface="+mj-lt"/>
              </a:rPr>
              <a:t>1 Aconteció en los días que gobernaban los jueces, que hubo </a:t>
            </a:r>
            <a:r>
              <a:rPr lang="es-ES" sz="2000" dirty="0" smtClean="0">
                <a:latin typeface="+mj-lt"/>
              </a:rPr>
              <a:t>hambre en </a:t>
            </a:r>
            <a:r>
              <a:rPr lang="es-ES" sz="2000" dirty="0" smtClean="0">
                <a:latin typeface="+mj-lt"/>
              </a:rPr>
              <a:t>la tierra, y un hombre de </a:t>
            </a:r>
            <a:r>
              <a:rPr lang="es-ES" sz="2000" dirty="0" smtClean="0">
                <a:latin typeface="+mj-lt"/>
              </a:rPr>
              <a:t>Belén de </a:t>
            </a:r>
            <a:r>
              <a:rPr lang="es-ES" sz="2000" dirty="0" smtClean="0">
                <a:latin typeface="+mj-lt"/>
              </a:rPr>
              <a:t>Judá fue a vivir en los </a:t>
            </a:r>
            <a:r>
              <a:rPr lang="es-ES" sz="2000" dirty="0" smtClean="0">
                <a:latin typeface="+mj-lt"/>
              </a:rPr>
              <a:t>campos de </a:t>
            </a:r>
            <a:r>
              <a:rPr lang="es-ES" sz="2000" dirty="0" err="1" smtClean="0">
                <a:latin typeface="+mj-lt"/>
              </a:rPr>
              <a:t>Moab</a:t>
            </a:r>
            <a:r>
              <a:rPr lang="es-ES" sz="2000" dirty="0" smtClean="0">
                <a:latin typeface="+mj-lt"/>
              </a:rPr>
              <a:t> con su mujer y sus </a:t>
            </a:r>
            <a:r>
              <a:rPr lang="es-ES" sz="2000" dirty="0" smtClean="0">
                <a:latin typeface="+mj-lt"/>
              </a:rPr>
              <a:t>dos hijos</a:t>
            </a:r>
            <a:r>
              <a:rPr lang="es-ES" sz="2000" dirty="0" smtClean="0">
                <a:latin typeface="+mj-lt"/>
              </a:rPr>
              <a:t>.</a:t>
            </a:r>
            <a:br>
              <a:rPr lang="es-ES" sz="2000" dirty="0" smtClean="0">
                <a:latin typeface="+mj-lt"/>
              </a:rPr>
            </a:br>
            <a:endParaRPr lang="es-ES" sz="2000" dirty="0" smtClean="0">
              <a:latin typeface="+mj-lt"/>
            </a:endParaRPr>
          </a:p>
          <a:p>
            <a:pPr marL="0" indent="0" defTabSz="368045" eaLnBrk="1" fontAlgn="auto" hangingPunct="1">
              <a:spcBef>
                <a:spcPts val="0"/>
              </a:spcBef>
              <a:spcAft>
                <a:spcPts val="600"/>
              </a:spcAft>
              <a:buSzTx/>
              <a:buNone/>
              <a:defRPr sz="2331"/>
            </a:pPr>
            <a:r>
              <a:rPr lang="es-ES" sz="2000" dirty="0" smtClean="0">
                <a:latin typeface="+mj-lt"/>
              </a:rPr>
              <a:t>2 </a:t>
            </a:r>
            <a:r>
              <a:rPr lang="es-ES" sz="2000" dirty="0" smtClean="0">
                <a:latin typeface="+mj-lt"/>
              </a:rPr>
              <a:t>Aquel hombre se llamaba </a:t>
            </a:r>
            <a:r>
              <a:rPr lang="es-ES" sz="2000" dirty="0" err="1" smtClean="0">
                <a:latin typeface="+mj-lt"/>
              </a:rPr>
              <a:t>Elimelec</a:t>
            </a:r>
            <a:r>
              <a:rPr lang="es-ES" sz="2000" dirty="0" smtClean="0">
                <a:latin typeface="+mj-lt"/>
              </a:rPr>
              <a:t>, y su mujer Noemí; los </a:t>
            </a:r>
            <a:r>
              <a:rPr lang="es-ES" sz="2000" dirty="0" smtClean="0">
                <a:latin typeface="+mj-lt"/>
              </a:rPr>
              <a:t>nombres de </a:t>
            </a:r>
            <a:r>
              <a:rPr lang="es-ES" sz="2000" dirty="0" smtClean="0">
                <a:latin typeface="+mj-lt"/>
              </a:rPr>
              <a:t>sus hijos eran </a:t>
            </a:r>
            <a:r>
              <a:rPr lang="es-ES" sz="2000" dirty="0" err="1" smtClean="0">
                <a:latin typeface="+mj-lt"/>
              </a:rPr>
              <a:t>Mahlón</a:t>
            </a:r>
            <a:r>
              <a:rPr lang="es-ES" sz="2000" dirty="0" smtClean="0">
                <a:latin typeface="+mj-lt"/>
              </a:rPr>
              <a:t> y </a:t>
            </a:r>
            <a:r>
              <a:rPr lang="es-ES" sz="2000" dirty="0" err="1" smtClean="0">
                <a:latin typeface="+mj-lt"/>
              </a:rPr>
              <a:t>Quelión</a:t>
            </a:r>
            <a:r>
              <a:rPr lang="es-ES" sz="2000" dirty="0" smtClean="0">
                <a:latin typeface="+mj-lt"/>
              </a:rPr>
              <a:t>, efrateos de Belén de Judá. </a:t>
            </a:r>
            <a:r>
              <a:rPr lang="es-ES" sz="2000" dirty="0" smtClean="0">
                <a:latin typeface="+mj-lt"/>
              </a:rPr>
              <a:t>Llegaron</a:t>
            </a:r>
            <a:r>
              <a:rPr lang="es-ES" sz="2000" dirty="0" smtClean="0">
                <a:latin typeface="+mj-lt"/>
              </a:rPr>
              <a:t>, pues, a los campos de </a:t>
            </a:r>
            <a:r>
              <a:rPr lang="es-ES" sz="2000" dirty="0" err="1" smtClean="0">
                <a:latin typeface="+mj-lt"/>
              </a:rPr>
              <a:t>Moab</a:t>
            </a:r>
            <a:r>
              <a:rPr lang="es-ES" sz="2000" dirty="0" smtClean="0">
                <a:latin typeface="+mj-lt"/>
              </a:rPr>
              <a:t>, y </a:t>
            </a:r>
            <a:r>
              <a:rPr lang="es-ES" sz="2000" dirty="0" smtClean="0">
                <a:latin typeface="+mj-lt"/>
              </a:rPr>
              <a:t>se quedaron allí. </a:t>
            </a: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645508"/>
            <a:ext cx="5027504"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20000"/>
              </a:lnSpc>
              <a:spcBef>
                <a:spcPts val="0"/>
              </a:spcBef>
              <a:spcAft>
                <a:spcPts val="0"/>
              </a:spcAft>
              <a:defRPr sz="2331" b="0">
                <a:latin typeface="Times"/>
                <a:ea typeface="Times"/>
                <a:cs typeface="Times"/>
                <a:sym typeface="Times"/>
              </a:defRPr>
            </a:pPr>
            <a:endParaRPr lang="es-ES" sz="20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000" dirty="0" smtClean="0">
                <a:latin typeface="+mj-lt"/>
                <a:sym typeface="Times"/>
              </a:rPr>
              <a:t>1 En el tiempo en que Israel era gobernado por caudillos, hubo </a:t>
            </a:r>
            <a:r>
              <a:rPr lang="es-ES" sz="2000" dirty="0" smtClean="0">
                <a:latin typeface="+mj-lt"/>
                <a:sym typeface="Times"/>
              </a:rPr>
              <a:t>una época </a:t>
            </a:r>
            <a:r>
              <a:rPr lang="es-ES" sz="2000" dirty="0" smtClean="0">
                <a:latin typeface="+mj-lt"/>
                <a:sym typeface="Times"/>
              </a:rPr>
              <a:t>de hambre en toda la </a:t>
            </a:r>
            <a:r>
              <a:rPr lang="es-ES" sz="2000" dirty="0" smtClean="0">
                <a:latin typeface="+mj-lt"/>
                <a:sym typeface="Times"/>
              </a:rPr>
              <a:t>región. Entonces </a:t>
            </a:r>
            <a:r>
              <a:rPr lang="es-ES" sz="2000" dirty="0" smtClean="0">
                <a:latin typeface="+mj-lt"/>
                <a:sym typeface="Times"/>
              </a:rPr>
              <a:t>un hombre de </a:t>
            </a:r>
            <a:endParaRPr lang="es-ES" sz="20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endParaRPr lang="es-ES" sz="20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000" dirty="0" smtClean="0">
                <a:latin typeface="+mj-lt"/>
                <a:sym typeface="Times"/>
              </a:rPr>
              <a:t>2 </a:t>
            </a:r>
            <a:r>
              <a:rPr lang="es-ES" sz="2000" dirty="0" smtClean="0">
                <a:latin typeface="+mj-lt"/>
                <a:sym typeface="Times"/>
              </a:rPr>
              <a:t>Belén </a:t>
            </a:r>
            <a:r>
              <a:rPr lang="es-ES" sz="2000" dirty="0" smtClean="0">
                <a:latin typeface="+mj-lt"/>
                <a:sym typeface="Times"/>
              </a:rPr>
              <a:t>de Judá</a:t>
            </a:r>
            <a:r>
              <a:rPr lang="es-ES" sz="2000" dirty="0" smtClean="0">
                <a:latin typeface="+mj-lt"/>
                <a:sym typeface="Times"/>
              </a:rPr>
              <a:t>, llamado </a:t>
            </a:r>
            <a:r>
              <a:rPr lang="es-ES" sz="2000" dirty="0" err="1" smtClean="0">
                <a:latin typeface="+mj-lt"/>
                <a:sym typeface="Times"/>
              </a:rPr>
              <a:t>Elimélec</a:t>
            </a:r>
            <a:r>
              <a:rPr lang="es-ES" sz="2000" dirty="0" smtClean="0">
                <a:latin typeface="+mj-lt"/>
                <a:sym typeface="Times"/>
              </a:rPr>
              <a:t>, se fue </a:t>
            </a:r>
            <a:r>
              <a:rPr lang="es-ES" sz="2000" dirty="0" smtClean="0">
                <a:latin typeface="+mj-lt"/>
                <a:sym typeface="Times"/>
              </a:rPr>
              <a:t>a vivir </a:t>
            </a:r>
            <a:r>
              <a:rPr lang="es-ES" sz="2000" dirty="0" smtClean="0">
                <a:latin typeface="+mj-lt"/>
                <a:sym typeface="Times"/>
              </a:rPr>
              <a:t>por algún tiempo al país </a:t>
            </a:r>
            <a:r>
              <a:rPr lang="es-ES" sz="2000" dirty="0" smtClean="0">
                <a:latin typeface="+mj-lt"/>
                <a:sym typeface="Times"/>
              </a:rPr>
              <a:t>de </a:t>
            </a:r>
            <a:r>
              <a:rPr lang="es-ES" sz="2000" dirty="0" err="1" smtClean="0">
                <a:latin typeface="+mj-lt"/>
                <a:sym typeface="Times"/>
              </a:rPr>
              <a:t>Moab</a:t>
            </a:r>
            <a:r>
              <a:rPr lang="es-ES" sz="2000" dirty="0" smtClean="0">
                <a:latin typeface="+mj-lt"/>
                <a:sym typeface="Times"/>
              </a:rPr>
              <a:t>. Con él fueron también su </a:t>
            </a:r>
            <a:r>
              <a:rPr lang="es-ES" sz="2000" dirty="0" smtClean="0">
                <a:latin typeface="+mj-lt"/>
                <a:sym typeface="Times"/>
              </a:rPr>
              <a:t>esposa </a:t>
            </a:r>
            <a:r>
              <a:rPr lang="es-ES" sz="2000" dirty="0" smtClean="0">
                <a:latin typeface="+mj-lt"/>
                <a:sym typeface="Times"/>
              </a:rPr>
              <a:t>Noemí y sus dos hijos, </a:t>
            </a:r>
            <a:r>
              <a:rPr lang="es-ES" sz="2000" dirty="0" err="1" smtClean="0">
                <a:latin typeface="+mj-lt"/>
                <a:sym typeface="Times"/>
              </a:rPr>
              <a:t>Mahlón</a:t>
            </a:r>
            <a:r>
              <a:rPr lang="es-ES" sz="2000" dirty="0" smtClean="0">
                <a:latin typeface="+mj-lt"/>
                <a:sym typeface="Times"/>
              </a:rPr>
              <a:t> </a:t>
            </a:r>
            <a:r>
              <a:rPr lang="es-ES" sz="2000" dirty="0" smtClean="0">
                <a:latin typeface="+mj-lt"/>
                <a:sym typeface="Times"/>
              </a:rPr>
              <a:t>y </a:t>
            </a:r>
            <a:r>
              <a:rPr lang="es-ES" sz="2000" dirty="0" err="1" smtClean="0">
                <a:latin typeface="+mj-lt"/>
                <a:sym typeface="Times"/>
              </a:rPr>
              <a:t>Quilión</a:t>
            </a:r>
            <a:r>
              <a:rPr lang="es-ES" sz="2000" dirty="0" smtClean="0">
                <a:latin typeface="+mj-lt"/>
                <a:sym typeface="Times"/>
              </a:rPr>
              <a:t>. Todos ellos </a:t>
            </a:r>
            <a:r>
              <a:rPr lang="es-ES" sz="2000" dirty="0" smtClean="0">
                <a:latin typeface="+mj-lt"/>
                <a:sym typeface="Times"/>
              </a:rPr>
              <a:t>eran efrateos</a:t>
            </a:r>
            <a:r>
              <a:rPr lang="es-ES" sz="2000" dirty="0" smtClean="0">
                <a:latin typeface="+mj-lt"/>
                <a:sym typeface="Times"/>
              </a:rPr>
              <a:t>, es decir, de Belén. </a:t>
            </a:r>
            <a:r>
              <a:rPr lang="es-ES" sz="2000" dirty="0" smtClean="0">
                <a:latin typeface="+mj-lt"/>
                <a:sym typeface="Times"/>
              </a:rPr>
              <a:t>Llegaron</a:t>
            </a:r>
            <a:r>
              <a:rPr lang="es-ES" sz="2000" dirty="0" smtClean="0">
                <a:latin typeface="+mj-lt"/>
                <a:sym typeface="Times"/>
              </a:rPr>
              <a:t>, pues, a </a:t>
            </a:r>
            <a:r>
              <a:rPr lang="es-ES" sz="2000" dirty="0" err="1" smtClean="0">
                <a:latin typeface="+mj-lt"/>
                <a:sym typeface="Times"/>
              </a:rPr>
              <a:t>Moab</a:t>
            </a:r>
            <a:r>
              <a:rPr lang="es-ES" sz="2000" dirty="0" smtClean="0">
                <a:latin typeface="+mj-lt"/>
                <a:sym typeface="Times"/>
              </a:rPr>
              <a:t>, y se quedaron </a:t>
            </a:r>
            <a:r>
              <a:rPr lang="es-ES" sz="2000" dirty="0" smtClean="0">
                <a:latin typeface="+mj-lt"/>
                <a:sym typeface="Times"/>
              </a:rPr>
              <a:t>a vivir </a:t>
            </a:r>
            <a:r>
              <a:rPr lang="es-ES" sz="2000" dirty="0" smtClean="0">
                <a:latin typeface="+mj-lt"/>
                <a:sym typeface="Times"/>
              </a:rPr>
              <a:t>allí. </a:t>
            </a:r>
            <a:endParaRPr lang="en-US" sz="2000" kern="0" dirty="0">
              <a:solidFill>
                <a:srgbClr val="000000"/>
              </a:solidFill>
              <a:latin typeface="+mj-lt"/>
              <a:ea typeface="Times"/>
              <a:cs typeface="Times"/>
              <a:sym typeface="Times"/>
            </a:endParaRPr>
          </a:p>
        </p:txBody>
      </p:sp>
      <p:pic>
        <p:nvPicPr>
          <p:cNvPr id="26629"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6630"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2" y="990600"/>
            <a:ext cx="9366023"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Rut </a:t>
            </a:r>
            <a:r>
              <a:rPr lang="en-US" b="1" dirty="0" smtClean="0">
                <a:solidFill>
                  <a:schemeClr val="accent2">
                    <a:lumMod val="50000"/>
                  </a:schemeClr>
                </a:solidFill>
                <a:latin typeface="Futura PT Medium"/>
              </a:rPr>
              <a:t>1.3-4</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898091"/>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spcAft>
                <a:spcPts val="600"/>
              </a:spcAft>
              <a:buSzTx/>
              <a:buFontTx/>
              <a:buNone/>
              <a:defRPr sz="2331"/>
            </a:pPr>
            <a:r>
              <a:rPr lang="en-US" sz="2400" kern="0" dirty="0">
                <a:latin typeface="+mj-lt"/>
              </a:rPr>
              <a:t>RVR</a:t>
            </a:r>
          </a:p>
          <a:p>
            <a:pPr marL="0" indent="0" defTabSz="368045" eaLnBrk="1" fontAlgn="auto" hangingPunct="1">
              <a:spcBef>
                <a:spcPts val="0"/>
              </a:spcBef>
              <a:spcAft>
                <a:spcPts val="600"/>
              </a:spcAft>
              <a:buSzTx/>
              <a:buNone/>
              <a:defRPr sz="2331"/>
            </a:pPr>
            <a:endParaRPr lang="es-ES" sz="2400" b="1" dirty="0" smtClean="0">
              <a:latin typeface="+mj-lt"/>
            </a:endParaRPr>
          </a:p>
          <a:p>
            <a:pPr marL="0" indent="0" defTabSz="368045" eaLnBrk="1" fontAlgn="auto" hangingPunct="1">
              <a:spcBef>
                <a:spcPts val="0"/>
              </a:spcBef>
              <a:spcAft>
                <a:spcPts val="600"/>
              </a:spcAft>
              <a:buSzTx/>
              <a:buNone/>
              <a:defRPr sz="2331"/>
            </a:pPr>
            <a:r>
              <a:rPr lang="es-ES" sz="2400" dirty="0" smtClean="0">
                <a:latin typeface="+mj-lt"/>
              </a:rPr>
              <a:t>3 Murió </a:t>
            </a:r>
            <a:r>
              <a:rPr lang="es-ES" sz="2400" dirty="0" err="1" smtClean="0">
                <a:latin typeface="+mj-lt"/>
              </a:rPr>
              <a:t>Elimelec</a:t>
            </a:r>
            <a:r>
              <a:rPr lang="es-ES" sz="2400" dirty="0" smtClean="0">
                <a:latin typeface="+mj-lt"/>
              </a:rPr>
              <a:t>, marido de</a:t>
            </a:r>
            <a:br>
              <a:rPr lang="es-ES" sz="2400" dirty="0" smtClean="0">
                <a:latin typeface="+mj-lt"/>
              </a:rPr>
            </a:br>
            <a:r>
              <a:rPr lang="es-ES" sz="2400" dirty="0" smtClean="0">
                <a:latin typeface="+mj-lt"/>
              </a:rPr>
              <a:t>Noemí, y quedó ella con sus dos</a:t>
            </a:r>
            <a:br>
              <a:rPr lang="es-ES" sz="2400" dirty="0" smtClean="0">
                <a:latin typeface="+mj-lt"/>
              </a:rPr>
            </a:br>
            <a:r>
              <a:rPr lang="es-ES" sz="2400" dirty="0" smtClean="0">
                <a:latin typeface="+mj-lt"/>
              </a:rPr>
              <a:t>hijos,</a:t>
            </a:r>
            <a:br>
              <a:rPr lang="es-ES" sz="2400" dirty="0" smtClean="0">
                <a:latin typeface="+mj-lt"/>
              </a:rPr>
            </a:br>
            <a:endParaRPr lang="es-ES" sz="2400" dirty="0" smtClean="0">
              <a:latin typeface="+mj-lt"/>
            </a:endParaRPr>
          </a:p>
          <a:p>
            <a:pPr marL="0" indent="0" defTabSz="368045" eaLnBrk="1" fontAlgn="auto" hangingPunct="1">
              <a:spcBef>
                <a:spcPts val="0"/>
              </a:spcBef>
              <a:spcAft>
                <a:spcPts val="600"/>
              </a:spcAft>
              <a:buSzTx/>
              <a:buNone/>
              <a:defRPr sz="2331"/>
            </a:pPr>
            <a:r>
              <a:rPr lang="es-ES" sz="2400" dirty="0" smtClean="0">
                <a:latin typeface="+mj-lt"/>
              </a:rPr>
              <a:t>4 </a:t>
            </a:r>
            <a:r>
              <a:rPr lang="es-ES" sz="2400" dirty="0" smtClean="0">
                <a:latin typeface="+mj-lt"/>
              </a:rPr>
              <a:t>los cuales se casaron con </a:t>
            </a:r>
            <a:r>
              <a:rPr lang="es-ES" sz="2400" dirty="0" smtClean="0">
                <a:latin typeface="+mj-lt"/>
              </a:rPr>
              <a:t>mujeres moabitas</a:t>
            </a:r>
            <a:r>
              <a:rPr lang="es-ES" sz="2400" dirty="0" smtClean="0">
                <a:latin typeface="+mj-lt"/>
              </a:rPr>
              <a:t>; una se llamaba </a:t>
            </a:r>
            <a:r>
              <a:rPr lang="es-ES" sz="2400" dirty="0" err="1" smtClean="0">
                <a:latin typeface="+mj-lt"/>
              </a:rPr>
              <a:t>Orfa</a:t>
            </a:r>
            <a:r>
              <a:rPr lang="es-ES" sz="2400" dirty="0" smtClean="0">
                <a:latin typeface="+mj-lt"/>
              </a:rPr>
              <a:t> y </a:t>
            </a:r>
            <a:r>
              <a:rPr lang="es-ES" sz="2400" dirty="0" smtClean="0">
                <a:latin typeface="+mj-lt"/>
              </a:rPr>
              <a:t>la otra </a:t>
            </a:r>
            <a:r>
              <a:rPr lang="es-ES" sz="2400" dirty="0" smtClean="0">
                <a:latin typeface="+mj-lt"/>
              </a:rPr>
              <a:t>Rut. Y habitaron allí unos </a:t>
            </a:r>
            <a:r>
              <a:rPr lang="es-ES" sz="2400" dirty="0" smtClean="0">
                <a:latin typeface="+mj-lt"/>
              </a:rPr>
              <a:t>diez años</a:t>
            </a:r>
            <a:r>
              <a:rPr lang="es-ES" sz="2400" dirty="0" smtClean="0">
                <a:latin typeface="+mj-lt"/>
              </a:rPr>
              <a:t>. </a:t>
            </a:r>
            <a:br>
              <a:rPr lang="es-ES" sz="2400" dirty="0" smtClean="0">
                <a:latin typeface="+mj-lt"/>
              </a:rPr>
            </a:br>
            <a:endParaRPr lang="es-ES" sz="2400" dirty="0" smtClean="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278919" y="1466026"/>
            <a:ext cx="4980207" cy="4921250"/>
          </a:xfrm>
          <a:prstGeom prst="rect">
            <a:avLst/>
          </a:prstGeom>
          <a:ln w="12700">
            <a:miter lim="400000"/>
          </a:ln>
          <a:extLst>
            <a:ext uri="{C572A759-6A51-4108-AA02-DFA0A04FC94B}"/>
          </a:extLst>
        </p:spPr>
        <p:txBody>
          <a:bodyPr lIns="54864" tIns="50800" rIns="50800" bIns="50800" anchor="ctr">
            <a:noAutofit/>
          </a:bodyPr>
          <a:lstStyle/>
          <a:p>
            <a:pPr defTabSz="368045" eaLnBrk="1" fontAlgn="auto">
              <a:spcBef>
                <a:spcPts val="2600"/>
              </a:spcBef>
              <a:spcAft>
                <a:spcPts val="600"/>
              </a:spcAft>
              <a:defRPr sz="2331" b="0">
                <a:latin typeface="Times"/>
                <a:ea typeface="Times"/>
                <a:cs typeface="Times"/>
                <a:sym typeface="Times"/>
              </a:defRPr>
            </a:pPr>
            <a:r>
              <a:rPr sz="2400" kern="0" dirty="0">
                <a:solidFill>
                  <a:srgbClr val="000000"/>
                </a:solidFill>
                <a:latin typeface="+mj-lt"/>
                <a:ea typeface="Times"/>
                <a:cs typeface="Times"/>
                <a:sym typeface="Times"/>
              </a:rPr>
              <a:t>VP</a:t>
            </a:r>
          </a:p>
          <a:p>
            <a:pPr defTabSz="368045" eaLnBrk="1" fontAlgn="auto">
              <a:spcBef>
                <a:spcPts val="0"/>
              </a:spcBef>
              <a:spcAft>
                <a:spcPts val="600"/>
              </a:spcAft>
              <a:defRPr sz="2331" b="0">
                <a:latin typeface="Times"/>
                <a:ea typeface="Times"/>
                <a:cs typeface="Times"/>
                <a:sym typeface="Times"/>
              </a:defRPr>
            </a:pPr>
            <a:endParaRPr lang="es-ES" sz="24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400" dirty="0" smtClean="0">
                <a:latin typeface="+mj-lt"/>
                <a:sym typeface="Times"/>
              </a:rPr>
              <a:t>3 Pero sucedió que murió </a:t>
            </a:r>
            <a:r>
              <a:rPr lang="es-ES" sz="2400" dirty="0" err="1" smtClean="0">
                <a:latin typeface="+mj-lt"/>
                <a:sym typeface="Times"/>
              </a:rPr>
              <a:t>Elimélec</a:t>
            </a:r>
            <a:r>
              <a:rPr lang="es-ES" sz="2400" dirty="0" smtClean="0">
                <a:latin typeface="+mj-lt"/>
                <a:sym typeface="Times"/>
              </a:rPr>
              <a:t>,</a:t>
            </a:r>
            <a:br>
              <a:rPr lang="es-ES" sz="2400" dirty="0" smtClean="0">
                <a:latin typeface="+mj-lt"/>
                <a:sym typeface="Times"/>
              </a:rPr>
            </a:br>
            <a:r>
              <a:rPr lang="es-ES" sz="2400" dirty="0" smtClean="0">
                <a:latin typeface="+mj-lt"/>
                <a:sym typeface="Times"/>
              </a:rPr>
              <a:t>el marido de Noemí, y ella </a:t>
            </a:r>
            <a:r>
              <a:rPr lang="es-ES" sz="2400" dirty="0" smtClean="0">
                <a:latin typeface="+mj-lt"/>
                <a:sym typeface="Times"/>
              </a:rPr>
              <a:t>se quedó </a:t>
            </a:r>
            <a:r>
              <a:rPr lang="es-ES" sz="2400" dirty="0" smtClean="0">
                <a:latin typeface="+mj-lt"/>
                <a:sym typeface="Times"/>
              </a:rPr>
              <a:t>sola con sus dos hijos.</a:t>
            </a:r>
            <a:br>
              <a:rPr lang="es-ES" sz="2400" dirty="0" smtClean="0">
                <a:latin typeface="+mj-lt"/>
                <a:sym typeface="Times"/>
              </a:rPr>
            </a:br>
            <a:endParaRPr lang="es-ES" sz="24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400" dirty="0" smtClean="0">
                <a:latin typeface="+mj-lt"/>
                <a:sym typeface="Times"/>
              </a:rPr>
              <a:t>4 </a:t>
            </a:r>
            <a:r>
              <a:rPr lang="es-ES" sz="2400" dirty="0" smtClean="0">
                <a:latin typeface="+mj-lt"/>
                <a:sym typeface="Times"/>
              </a:rPr>
              <a:t>Más tarde, ellos se casaron con</a:t>
            </a:r>
            <a:br>
              <a:rPr lang="es-ES" sz="2400" dirty="0" smtClean="0">
                <a:latin typeface="+mj-lt"/>
                <a:sym typeface="Times"/>
              </a:rPr>
            </a:br>
            <a:r>
              <a:rPr lang="es-ES" sz="2400" dirty="0" smtClean="0">
                <a:latin typeface="+mj-lt"/>
                <a:sym typeface="Times"/>
              </a:rPr>
              <a:t>dos mujeres moabitas; una de ellas</a:t>
            </a:r>
            <a:br>
              <a:rPr lang="es-ES" sz="2400" dirty="0" smtClean="0">
                <a:latin typeface="+mj-lt"/>
                <a:sym typeface="Times"/>
              </a:rPr>
            </a:br>
            <a:r>
              <a:rPr lang="es-ES" sz="2400" dirty="0" smtClean="0">
                <a:latin typeface="+mj-lt"/>
                <a:sym typeface="Times"/>
              </a:rPr>
              <a:t>se llamaba </a:t>
            </a:r>
            <a:r>
              <a:rPr lang="es-ES" sz="2400" dirty="0" err="1" smtClean="0">
                <a:latin typeface="+mj-lt"/>
                <a:sym typeface="Times"/>
              </a:rPr>
              <a:t>Orfá</a:t>
            </a:r>
            <a:r>
              <a:rPr lang="es-ES" sz="2400" dirty="0" smtClean="0">
                <a:latin typeface="+mj-lt"/>
                <a:sym typeface="Times"/>
              </a:rPr>
              <a:t> y la otra Rut. Pero</a:t>
            </a:r>
            <a:br>
              <a:rPr lang="es-ES" sz="2400" dirty="0" smtClean="0">
                <a:latin typeface="+mj-lt"/>
                <a:sym typeface="Times"/>
              </a:rPr>
            </a:br>
            <a:r>
              <a:rPr lang="es-ES" sz="2400" dirty="0" smtClean="0">
                <a:latin typeface="+mj-lt"/>
                <a:sym typeface="Times"/>
              </a:rPr>
              <a:t>al cabo de unos diez años </a:t>
            </a:r>
            <a:endParaRPr lang="en-US" sz="2400" kern="0" dirty="0">
              <a:solidFill>
                <a:srgbClr val="000000"/>
              </a:solidFill>
              <a:latin typeface="+mj-lt"/>
              <a:ea typeface="Times"/>
              <a:cs typeface="Times"/>
              <a:sym typeface="Times"/>
            </a:endParaRPr>
          </a:p>
        </p:txBody>
      </p:sp>
      <p:pic>
        <p:nvPicPr>
          <p:cNvPr id="28677"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8678" name="Picture 6"/>
          <p:cNvPicPr>
            <a:picLocks noChangeAspect="1" noChangeArrowheads="1"/>
          </p:cNvPicPr>
          <p:nvPr/>
        </p:nvPicPr>
        <p:blipFill>
          <a:blip r:embed="rId4"/>
          <a:srcRect/>
          <a:stretch>
            <a:fillRect/>
          </a:stretch>
        </p:blipFill>
        <p:spPr bwMode="auto">
          <a:xfrm>
            <a:off x="10354718" y="6143298"/>
            <a:ext cx="1697037" cy="6048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Rut </a:t>
            </a:r>
            <a:r>
              <a:rPr lang="en-US" b="1" dirty="0" smtClean="0">
                <a:solidFill>
                  <a:schemeClr val="accent2">
                    <a:lumMod val="50000"/>
                  </a:schemeClr>
                </a:solidFill>
                <a:latin typeface="Futura PT Medium"/>
              </a:rPr>
              <a:t>1.5-6</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119313"/>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200" kern="0" dirty="0">
                <a:latin typeface="+mj-lt"/>
              </a:rPr>
              <a:t>RVR</a:t>
            </a:r>
          </a:p>
          <a:p>
            <a:pPr marL="0" indent="0" defTabSz="368045" eaLnBrk="1" fontAlgn="auto" hangingPunct="1">
              <a:spcBef>
                <a:spcPts val="0"/>
              </a:spcBef>
              <a:buSzTx/>
              <a:buNone/>
              <a:defRPr sz="2331"/>
            </a:pPr>
            <a:endParaRPr lang="es-ES" sz="2200" b="1" dirty="0" smtClean="0">
              <a:latin typeface="+mj-lt"/>
            </a:endParaRPr>
          </a:p>
          <a:p>
            <a:pPr marL="0" indent="0" defTabSz="368045" eaLnBrk="1" fontAlgn="auto" hangingPunct="1">
              <a:spcBef>
                <a:spcPts val="0"/>
              </a:spcBef>
              <a:buSzTx/>
              <a:buNone/>
              <a:defRPr sz="2331"/>
            </a:pPr>
            <a:r>
              <a:rPr lang="es-ES" sz="2200" dirty="0" smtClean="0">
                <a:latin typeface="+mj-lt"/>
              </a:rPr>
              <a:t>5 Murieron también los dos, </a:t>
            </a:r>
            <a:r>
              <a:rPr lang="es-ES" sz="2200" dirty="0" err="1" smtClean="0">
                <a:latin typeface="+mj-lt"/>
              </a:rPr>
              <a:t>Mahlón</a:t>
            </a:r>
            <a:r>
              <a:rPr lang="es-ES" sz="2200" dirty="0" smtClean="0">
                <a:latin typeface="+mj-lt"/>
              </a:rPr>
              <a:t> y </a:t>
            </a:r>
            <a:r>
              <a:rPr lang="es-ES" sz="2200" dirty="0" err="1" smtClean="0">
                <a:latin typeface="+mj-lt"/>
              </a:rPr>
              <a:t>Quelión</a:t>
            </a:r>
            <a:r>
              <a:rPr lang="es-ES" sz="2200" dirty="0" smtClean="0">
                <a:latin typeface="+mj-lt"/>
              </a:rPr>
              <a:t>, quedando así la</a:t>
            </a:r>
            <a:br>
              <a:rPr lang="es-ES" sz="2200" dirty="0" smtClean="0">
                <a:latin typeface="+mj-lt"/>
              </a:rPr>
            </a:br>
            <a:r>
              <a:rPr lang="es-ES" sz="2200" dirty="0" smtClean="0">
                <a:latin typeface="+mj-lt"/>
              </a:rPr>
              <a:t>mujer desamparada, sin sus dos</a:t>
            </a:r>
            <a:br>
              <a:rPr lang="es-ES" sz="2200" dirty="0" smtClean="0">
                <a:latin typeface="+mj-lt"/>
              </a:rPr>
            </a:br>
            <a:r>
              <a:rPr lang="es-ES" sz="2200" dirty="0" smtClean="0">
                <a:latin typeface="+mj-lt"/>
              </a:rPr>
              <a:t>hijos y sin su marido.</a:t>
            </a:r>
            <a:br>
              <a:rPr lang="es-ES" sz="2200" dirty="0" smtClean="0">
                <a:latin typeface="+mj-lt"/>
              </a:rPr>
            </a:br>
            <a:endParaRPr lang="es-ES" sz="2200" dirty="0" smtClean="0">
              <a:latin typeface="+mj-lt"/>
            </a:endParaRPr>
          </a:p>
          <a:p>
            <a:pPr marL="0" indent="0" defTabSz="368045" eaLnBrk="1" fontAlgn="auto" hangingPunct="1">
              <a:spcBef>
                <a:spcPts val="0"/>
              </a:spcBef>
              <a:buSzTx/>
              <a:buNone/>
              <a:defRPr sz="2331"/>
            </a:pPr>
            <a:r>
              <a:rPr lang="es-ES" sz="2200" dirty="0" smtClean="0">
                <a:latin typeface="+mj-lt"/>
              </a:rPr>
              <a:t>6 </a:t>
            </a:r>
            <a:r>
              <a:rPr lang="es-ES" sz="2200" dirty="0" smtClean="0">
                <a:latin typeface="+mj-lt"/>
              </a:rPr>
              <a:t>Entonces se puso en marcha con</a:t>
            </a:r>
            <a:br>
              <a:rPr lang="es-ES" sz="2200" dirty="0" smtClean="0">
                <a:latin typeface="+mj-lt"/>
              </a:rPr>
            </a:br>
            <a:r>
              <a:rPr lang="es-ES" sz="2200" dirty="0" smtClean="0">
                <a:latin typeface="+mj-lt"/>
              </a:rPr>
              <a:t>sus nueras, y regresó de los </a:t>
            </a:r>
            <a:r>
              <a:rPr lang="es-ES" sz="2200" dirty="0" smtClean="0">
                <a:latin typeface="+mj-lt"/>
              </a:rPr>
              <a:t>campos </a:t>
            </a:r>
            <a:r>
              <a:rPr lang="es-ES" sz="2200" dirty="0" smtClean="0">
                <a:latin typeface="+mj-lt"/>
              </a:rPr>
              <a:t>de </a:t>
            </a:r>
            <a:r>
              <a:rPr lang="es-ES" sz="2200" dirty="0" err="1" smtClean="0">
                <a:latin typeface="+mj-lt"/>
              </a:rPr>
              <a:t>Moab</a:t>
            </a:r>
            <a:r>
              <a:rPr lang="es-ES" sz="2200" dirty="0" smtClean="0">
                <a:latin typeface="+mj-lt"/>
              </a:rPr>
              <a:t>, porque oyó en el</a:t>
            </a:r>
            <a:br>
              <a:rPr lang="es-ES" sz="2200" dirty="0" smtClean="0">
                <a:latin typeface="+mj-lt"/>
              </a:rPr>
            </a:br>
            <a:r>
              <a:rPr lang="es-ES" sz="2200" dirty="0" smtClean="0">
                <a:latin typeface="+mj-lt"/>
              </a:rPr>
              <a:t>campo de </a:t>
            </a:r>
            <a:r>
              <a:rPr lang="es-ES" sz="2200" dirty="0" err="1" smtClean="0">
                <a:latin typeface="+mj-lt"/>
              </a:rPr>
              <a:t>Moab</a:t>
            </a:r>
            <a:r>
              <a:rPr lang="es-ES" sz="2200" dirty="0" smtClean="0">
                <a:latin typeface="+mj-lt"/>
              </a:rPr>
              <a:t> que Jehová había</a:t>
            </a:r>
            <a:br>
              <a:rPr lang="es-ES" sz="2200" dirty="0" smtClean="0">
                <a:latin typeface="+mj-lt"/>
              </a:rPr>
            </a:br>
            <a:r>
              <a:rPr lang="es-ES" sz="2200" dirty="0" smtClean="0">
                <a:latin typeface="+mj-lt"/>
              </a:rPr>
              <a:t>visitado a su pueblo para darle</a:t>
            </a:r>
            <a:br>
              <a:rPr lang="es-ES" sz="2200" dirty="0" smtClean="0">
                <a:latin typeface="+mj-lt"/>
              </a:rPr>
            </a:br>
            <a:r>
              <a:rPr lang="es-ES" sz="2200" dirty="0" smtClean="0">
                <a:latin typeface="+mj-lt"/>
              </a:rPr>
              <a:t>pan. </a:t>
            </a:r>
            <a:br>
              <a:rPr lang="es-ES" sz="2200" dirty="0" smtClean="0">
                <a:latin typeface="+mj-lt"/>
              </a:rPr>
            </a:br>
            <a:endParaRPr lang="en-US" sz="22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597712"/>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5 murieron </a:t>
            </a:r>
            <a:r>
              <a:rPr lang="es-ES" sz="2200" dirty="0" smtClean="0">
                <a:latin typeface="+mj-lt"/>
                <a:sym typeface="Times"/>
              </a:rPr>
              <a:t>también </a:t>
            </a:r>
            <a:r>
              <a:rPr lang="es-ES" sz="2200" dirty="0" err="1" smtClean="0">
                <a:latin typeface="+mj-lt"/>
                <a:sym typeface="Times"/>
              </a:rPr>
              <a:t>Mahlón</a:t>
            </a:r>
            <a:r>
              <a:rPr lang="es-ES" sz="2200" dirty="0" smtClean="0">
                <a:latin typeface="+mj-lt"/>
                <a:sym typeface="Times"/>
              </a:rPr>
              <a:t> y </a:t>
            </a:r>
            <a:r>
              <a:rPr lang="es-ES" sz="2200" dirty="0" err="1" smtClean="0">
                <a:latin typeface="+mj-lt"/>
                <a:sym typeface="Times"/>
              </a:rPr>
              <a:t>Quilión</a:t>
            </a:r>
            <a:r>
              <a:rPr lang="es-ES" sz="2200" dirty="0" smtClean="0">
                <a:latin typeface="+mj-lt"/>
                <a:sym typeface="Times"/>
              </a:rPr>
              <a:t>, y Noemí se encontró </a:t>
            </a:r>
            <a:r>
              <a:rPr lang="es-ES" sz="2200" dirty="0" smtClean="0">
                <a:latin typeface="+mj-lt"/>
                <a:sym typeface="Times"/>
              </a:rPr>
              <a:t>desamparada</a:t>
            </a:r>
            <a:r>
              <a:rPr lang="es-ES" sz="2200" dirty="0" smtClean="0">
                <a:latin typeface="+mj-lt"/>
                <a:sym typeface="Times"/>
              </a:rPr>
              <a:t>, sin hijos y sin marido.</a:t>
            </a:r>
            <a:br>
              <a:rPr lang="es-ES" sz="2200" dirty="0" smtClean="0">
                <a:latin typeface="+mj-lt"/>
                <a:sym typeface="Times"/>
              </a:rPr>
            </a:b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6 </a:t>
            </a:r>
            <a:r>
              <a:rPr lang="es-ES" sz="2200" dirty="0" smtClean="0">
                <a:latin typeface="+mj-lt"/>
                <a:sym typeface="Times"/>
              </a:rPr>
              <a:t>Un día Noemí oyó decir en </a:t>
            </a:r>
            <a:r>
              <a:rPr lang="es-ES" sz="2200" dirty="0" err="1" smtClean="0">
                <a:latin typeface="+mj-lt"/>
                <a:sym typeface="Times"/>
              </a:rPr>
              <a:t>Moab</a:t>
            </a:r>
            <a:r>
              <a:rPr lang="es-ES" sz="2200" dirty="0" smtClean="0">
                <a:latin typeface="+mj-lt"/>
                <a:sym typeface="Times"/>
              </a:rPr>
              <a:t/>
            </a:r>
            <a:br>
              <a:rPr lang="es-ES" sz="2200" dirty="0" smtClean="0">
                <a:latin typeface="+mj-lt"/>
                <a:sym typeface="Times"/>
              </a:rPr>
            </a:br>
            <a:r>
              <a:rPr lang="es-ES" sz="2200" dirty="0" smtClean="0">
                <a:latin typeface="+mj-lt"/>
                <a:sym typeface="Times"/>
              </a:rPr>
              <a:t>que el Señor se había compadecido</a:t>
            </a:r>
            <a:br>
              <a:rPr lang="es-ES" sz="2200" dirty="0" smtClean="0">
                <a:latin typeface="+mj-lt"/>
                <a:sym typeface="Times"/>
              </a:rPr>
            </a:br>
            <a:r>
              <a:rPr lang="es-ES" sz="2200" dirty="0" smtClean="0">
                <a:latin typeface="+mj-lt"/>
                <a:sym typeface="Times"/>
              </a:rPr>
              <a:t>de su pueblo y que había puesto fin</a:t>
            </a:r>
            <a:br>
              <a:rPr lang="es-ES" sz="2200" dirty="0" smtClean="0">
                <a:latin typeface="+mj-lt"/>
                <a:sym typeface="Times"/>
              </a:rPr>
            </a:br>
            <a:r>
              <a:rPr lang="es-ES" sz="2200" dirty="0" smtClean="0">
                <a:latin typeface="+mj-lt"/>
                <a:sym typeface="Times"/>
              </a:rPr>
              <a:t>a la época de hambre. </a:t>
            </a: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Rut </a:t>
            </a:r>
            <a:r>
              <a:rPr lang="en-US" b="1" dirty="0" smtClean="0">
                <a:solidFill>
                  <a:schemeClr val="accent2">
                    <a:lumMod val="50000"/>
                  </a:schemeClr>
                </a:solidFill>
                <a:latin typeface="Futura PT Medium"/>
              </a:rPr>
              <a:t>1.7-8</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024717"/>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200" kern="0" dirty="0">
                <a:latin typeface="+mj-lt"/>
              </a:rPr>
              <a:t>RVR</a:t>
            </a:r>
          </a:p>
          <a:p>
            <a:pPr marL="0" indent="0" defTabSz="368045" eaLnBrk="1" fontAlgn="auto" hangingPunct="1">
              <a:spcBef>
                <a:spcPts val="0"/>
              </a:spcBef>
              <a:buSzTx/>
              <a:buNone/>
              <a:defRPr sz="2331"/>
            </a:pPr>
            <a:endParaRPr lang="es-ES" sz="2200" b="1" dirty="0" smtClean="0">
              <a:latin typeface="+mj-lt"/>
            </a:endParaRPr>
          </a:p>
          <a:p>
            <a:pPr marL="0" indent="0" defTabSz="368045" eaLnBrk="1" fontAlgn="auto" hangingPunct="1">
              <a:spcBef>
                <a:spcPts val="0"/>
              </a:spcBef>
              <a:buSzTx/>
              <a:buNone/>
              <a:defRPr sz="2331"/>
            </a:pPr>
            <a:r>
              <a:rPr lang="es-ES" sz="2200" dirty="0" smtClean="0">
                <a:latin typeface="+mj-lt"/>
              </a:rPr>
              <a:t>7 Salió, pues, del lugar donde había</a:t>
            </a:r>
            <a:br>
              <a:rPr lang="es-ES" sz="2200" dirty="0" smtClean="0">
                <a:latin typeface="+mj-lt"/>
              </a:rPr>
            </a:br>
            <a:r>
              <a:rPr lang="es-ES" sz="2200" dirty="0" smtClean="0">
                <a:latin typeface="+mj-lt"/>
              </a:rPr>
              <a:t>estado, y con ella sus dos nueras, y</a:t>
            </a:r>
            <a:br>
              <a:rPr lang="es-ES" sz="2200" dirty="0" smtClean="0">
                <a:latin typeface="+mj-lt"/>
              </a:rPr>
            </a:br>
            <a:r>
              <a:rPr lang="es-ES" sz="2200" dirty="0" smtClean="0">
                <a:latin typeface="+mj-lt"/>
              </a:rPr>
              <a:t>comenzaron a caminar para regresar a la tierra de Judá.</a:t>
            </a:r>
            <a:br>
              <a:rPr lang="es-ES" sz="2200" dirty="0" smtClean="0">
                <a:latin typeface="+mj-lt"/>
              </a:rPr>
            </a:br>
            <a:endParaRPr lang="es-ES" sz="2200" dirty="0" smtClean="0">
              <a:latin typeface="+mj-lt"/>
            </a:endParaRPr>
          </a:p>
          <a:p>
            <a:pPr marL="0" indent="0" defTabSz="368045" eaLnBrk="1" fontAlgn="auto" hangingPunct="1">
              <a:spcBef>
                <a:spcPts val="0"/>
              </a:spcBef>
              <a:buSzTx/>
              <a:buNone/>
              <a:defRPr sz="2331"/>
            </a:pPr>
            <a:r>
              <a:rPr lang="es-ES" sz="2200" dirty="0" smtClean="0">
                <a:latin typeface="+mj-lt"/>
              </a:rPr>
              <a:t>8 </a:t>
            </a:r>
            <a:r>
              <a:rPr lang="es-ES" sz="2200" dirty="0" smtClean="0">
                <a:latin typeface="+mj-lt"/>
              </a:rPr>
              <a:t>Y Noemí dijo a sus dos nueras: —</a:t>
            </a:r>
            <a:br>
              <a:rPr lang="es-ES" sz="2200" dirty="0" smtClean="0">
                <a:latin typeface="+mj-lt"/>
              </a:rPr>
            </a:br>
            <a:r>
              <a:rPr lang="es-ES" sz="2200" dirty="0" smtClean="0">
                <a:latin typeface="+mj-lt"/>
              </a:rPr>
              <a:t>Andad, volveos cada una a la casa</a:t>
            </a:r>
            <a:br>
              <a:rPr lang="es-ES" sz="2200" dirty="0" smtClean="0">
                <a:latin typeface="+mj-lt"/>
              </a:rPr>
            </a:br>
            <a:r>
              <a:rPr lang="es-ES" sz="2200" dirty="0" smtClean="0">
                <a:latin typeface="+mj-lt"/>
              </a:rPr>
              <a:t>de su madre. Que Jehová tenga de</a:t>
            </a:r>
            <a:br>
              <a:rPr lang="es-ES" sz="2200" dirty="0" smtClean="0">
                <a:latin typeface="+mj-lt"/>
              </a:rPr>
            </a:br>
            <a:r>
              <a:rPr lang="es-ES" sz="2200" dirty="0" smtClean="0">
                <a:latin typeface="+mj-lt"/>
              </a:rPr>
              <a:t>vosotras misericordia, como la habéis tenido vosotras con los que</a:t>
            </a:r>
            <a:br>
              <a:rPr lang="es-ES" sz="2200" dirty="0" smtClean="0">
                <a:latin typeface="+mj-lt"/>
              </a:rPr>
            </a:br>
            <a:r>
              <a:rPr lang="es-ES" sz="2200" dirty="0" smtClean="0">
                <a:latin typeface="+mj-lt"/>
              </a:rPr>
              <a:t>murieron y conmigo. </a:t>
            </a:r>
            <a:endParaRPr lang="en-US" sz="22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849968"/>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7 Entonces decidió volver a Judá y,</a:t>
            </a:r>
            <a:br>
              <a:rPr lang="es-ES" sz="2200" dirty="0" smtClean="0">
                <a:latin typeface="+mj-lt"/>
                <a:sym typeface="Times"/>
              </a:rPr>
            </a:br>
            <a:r>
              <a:rPr lang="es-ES" sz="2200" dirty="0" smtClean="0">
                <a:latin typeface="+mj-lt"/>
                <a:sym typeface="Times"/>
              </a:rPr>
              <a:t>acompañada de sus nueras, salió</a:t>
            </a:r>
            <a:br>
              <a:rPr lang="es-ES" sz="2200" dirty="0" smtClean="0">
                <a:latin typeface="+mj-lt"/>
                <a:sym typeface="Times"/>
              </a:rPr>
            </a:br>
            <a:r>
              <a:rPr lang="es-ES" sz="2200" dirty="0" smtClean="0">
                <a:latin typeface="+mj-lt"/>
                <a:sym typeface="Times"/>
              </a:rPr>
              <a:t>del lugar donde vivían; </a:t>
            </a:r>
            <a:br>
              <a:rPr lang="es-ES" sz="2200" dirty="0" smtClean="0">
                <a:latin typeface="+mj-lt"/>
                <a:sym typeface="Times"/>
              </a:rPr>
            </a:b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kern="0" dirty="0" smtClean="0">
                <a:solidFill>
                  <a:srgbClr val="000000"/>
                </a:solidFill>
                <a:latin typeface="+mj-lt"/>
                <a:ea typeface="Times"/>
                <a:cs typeface="Times"/>
                <a:sym typeface="Times"/>
              </a:rPr>
              <a:t>8 pero </a:t>
            </a:r>
            <a:r>
              <a:rPr lang="es-ES" sz="2200" kern="0" dirty="0" smtClean="0">
                <a:solidFill>
                  <a:srgbClr val="000000"/>
                </a:solidFill>
                <a:latin typeface="+mj-lt"/>
                <a:ea typeface="Times"/>
                <a:cs typeface="Times"/>
                <a:sym typeface="Times"/>
              </a:rPr>
              <a:t>en el camino les dijo: —</a:t>
            </a:r>
            <a:br>
              <a:rPr lang="es-ES" sz="2200" kern="0" dirty="0" smtClean="0">
                <a:solidFill>
                  <a:srgbClr val="000000"/>
                </a:solidFill>
                <a:latin typeface="+mj-lt"/>
                <a:ea typeface="Times"/>
                <a:cs typeface="Times"/>
                <a:sym typeface="Times"/>
              </a:rPr>
            </a:br>
            <a:r>
              <a:rPr lang="es-ES" sz="2200" kern="0" dirty="0" smtClean="0">
                <a:solidFill>
                  <a:srgbClr val="000000"/>
                </a:solidFill>
                <a:latin typeface="+mj-lt"/>
                <a:ea typeface="Times"/>
                <a:cs typeface="Times"/>
                <a:sym typeface="Times"/>
              </a:rPr>
              <a:t>Anden, vuelvan a su casa, con su</a:t>
            </a:r>
            <a:br>
              <a:rPr lang="es-ES" sz="2200" kern="0" dirty="0" smtClean="0">
                <a:solidFill>
                  <a:srgbClr val="000000"/>
                </a:solidFill>
                <a:latin typeface="+mj-lt"/>
                <a:ea typeface="Times"/>
                <a:cs typeface="Times"/>
                <a:sym typeface="Times"/>
              </a:rPr>
            </a:br>
            <a:r>
              <a:rPr lang="es-ES" sz="2200" kern="0" dirty="0" smtClean="0">
                <a:solidFill>
                  <a:srgbClr val="000000"/>
                </a:solidFill>
                <a:latin typeface="+mj-lt"/>
                <a:ea typeface="Times"/>
                <a:cs typeface="Times"/>
                <a:sym typeface="Times"/>
              </a:rPr>
              <a:t>madre. Que el Señor las trate siempre con bondad, como también ustedes nos trataron a mí y a </a:t>
            </a:r>
            <a:r>
              <a:rPr lang="es-ES" sz="2200" kern="0" dirty="0" smtClean="0">
                <a:solidFill>
                  <a:srgbClr val="000000"/>
                </a:solidFill>
                <a:latin typeface="+mj-lt"/>
                <a:ea typeface="Times"/>
                <a:cs typeface="Times"/>
                <a:sym typeface="Times"/>
              </a:rPr>
              <a:t>mis hijos</a:t>
            </a:r>
            <a:r>
              <a:rPr lang="es-ES" sz="2200" kern="0" dirty="0" smtClean="0">
                <a:solidFill>
                  <a:srgbClr val="000000"/>
                </a:solidFill>
                <a:latin typeface="+mj-lt"/>
                <a:ea typeface="Times"/>
                <a:cs typeface="Times"/>
                <a:sym typeface="Times"/>
              </a:rPr>
              <a:t>, </a:t>
            </a: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721724"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Rut </a:t>
            </a:r>
            <a:r>
              <a:rPr lang="en-US" b="1" dirty="0" smtClean="0">
                <a:solidFill>
                  <a:schemeClr val="accent2">
                    <a:lumMod val="50000"/>
                  </a:schemeClr>
                </a:solidFill>
                <a:latin typeface="Futura PT Medium"/>
              </a:rPr>
              <a:t>1.9-10</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024717"/>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200" kern="0" dirty="0">
                <a:latin typeface="+mj-lt"/>
              </a:rPr>
              <a:t>RVR</a:t>
            </a:r>
          </a:p>
          <a:p>
            <a:pPr marL="0" indent="0" defTabSz="368045" eaLnBrk="1" fontAlgn="auto" hangingPunct="1">
              <a:spcBef>
                <a:spcPts val="0"/>
              </a:spcBef>
              <a:buSzTx/>
              <a:buNone/>
              <a:defRPr sz="2331"/>
            </a:pPr>
            <a:endParaRPr lang="es-ES" sz="2200" b="1" dirty="0" smtClean="0">
              <a:latin typeface="+mj-lt"/>
            </a:endParaRPr>
          </a:p>
          <a:p>
            <a:pPr marL="0" indent="0" defTabSz="368045" eaLnBrk="1" fontAlgn="auto" hangingPunct="1">
              <a:spcBef>
                <a:spcPts val="0"/>
              </a:spcBef>
              <a:buSzTx/>
              <a:buNone/>
              <a:defRPr sz="2331"/>
            </a:pPr>
            <a:r>
              <a:rPr lang="es-ES" sz="2200" dirty="0" smtClean="0">
                <a:latin typeface="+mj-lt"/>
              </a:rPr>
              <a:t>9 Os conceda Jehová que halléis</a:t>
            </a:r>
            <a:br>
              <a:rPr lang="es-ES" sz="2200" dirty="0" smtClean="0">
                <a:latin typeface="+mj-lt"/>
              </a:rPr>
            </a:br>
            <a:r>
              <a:rPr lang="es-ES" sz="2200" dirty="0" smtClean="0">
                <a:latin typeface="+mj-lt"/>
              </a:rPr>
              <a:t>descanso, cada una en casa de su</a:t>
            </a:r>
            <a:br>
              <a:rPr lang="es-ES" sz="2200" dirty="0" smtClean="0">
                <a:latin typeface="+mj-lt"/>
              </a:rPr>
            </a:br>
            <a:r>
              <a:rPr lang="es-ES" sz="2200" dirty="0" smtClean="0">
                <a:latin typeface="+mj-lt"/>
              </a:rPr>
              <a:t>marido. Luego las besó; pero ellas,</a:t>
            </a:r>
            <a:br>
              <a:rPr lang="es-ES" sz="2200" dirty="0" smtClean="0">
                <a:latin typeface="+mj-lt"/>
              </a:rPr>
            </a:br>
            <a:r>
              <a:rPr lang="es-ES" sz="2200" dirty="0" smtClean="0">
                <a:latin typeface="+mj-lt"/>
              </a:rPr>
              <a:t>alzando su voz y llorando,</a:t>
            </a:r>
            <a:br>
              <a:rPr lang="es-ES" sz="2200" dirty="0" smtClean="0">
                <a:latin typeface="+mj-lt"/>
              </a:rPr>
            </a:br>
            <a:endParaRPr lang="es-ES" sz="2200" dirty="0" smtClean="0">
              <a:latin typeface="+mj-lt"/>
            </a:endParaRPr>
          </a:p>
          <a:p>
            <a:pPr marL="0" indent="0" defTabSz="368045" eaLnBrk="1" fontAlgn="auto" hangingPunct="1">
              <a:spcBef>
                <a:spcPts val="0"/>
              </a:spcBef>
              <a:buSzTx/>
              <a:buNone/>
              <a:defRPr sz="2331"/>
            </a:pPr>
            <a:r>
              <a:rPr lang="es-ES" sz="2200" dirty="0" smtClean="0">
                <a:latin typeface="+mj-lt"/>
              </a:rPr>
              <a:t>10 </a:t>
            </a:r>
            <a:r>
              <a:rPr lang="es-ES" sz="2200" dirty="0" smtClean="0">
                <a:latin typeface="+mj-lt"/>
              </a:rPr>
              <a:t>le dijeron: —Ciertamente nosotras iremos contigo a tu pueblo. </a:t>
            </a:r>
            <a:endParaRPr lang="en-US" sz="22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2102224"/>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9 y </a:t>
            </a:r>
            <a:r>
              <a:rPr lang="es-ES" sz="2200" dirty="0" smtClean="0">
                <a:latin typeface="+mj-lt"/>
                <a:sym typeface="Times"/>
              </a:rPr>
              <a:t>que les permita casarse otra vez</a:t>
            </a:r>
            <a:br>
              <a:rPr lang="es-ES" sz="2200" dirty="0" smtClean="0">
                <a:latin typeface="+mj-lt"/>
                <a:sym typeface="Times"/>
              </a:rPr>
            </a:br>
            <a:r>
              <a:rPr lang="es-ES" sz="2200" dirty="0" smtClean="0">
                <a:latin typeface="+mj-lt"/>
                <a:sym typeface="Times"/>
              </a:rPr>
              <a:t>y formar un hogar feliz. Luego</a:t>
            </a:r>
            <a:br>
              <a:rPr lang="es-ES" sz="2200" dirty="0" smtClean="0">
                <a:latin typeface="+mj-lt"/>
                <a:sym typeface="Times"/>
              </a:rPr>
            </a:br>
            <a:r>
              <a:rPr lang="es-ES" sz="2200" dirty="0" smtClean="0">
                <a:latin typeface="+mj-lt"/>
                <a:sym typeface="Times"/>
              </a:rPr>
              <a:t>Noemí les dio un beso de despedida, pero ellas se echaron a llorar</a:t>
            </a:r>
            <a:br>
              <a:rPr lang="es-ES" sz="2200" dirty="0" smtClean="0">
                <a:latin typeface="+mj-lt"/>
                <a:sym typeface="Times"/>
              </a:rPr>
            </a:b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10 y </a:t>
            </a:r>
            <a:r>
              <a:rPr lang="es-ES" sz="2200" dirty="0" smtClean="0">
                <a:latin typeface="+mj-lt"/>
                <a:sym typeface="Times"/>
              </a:rPr>
              <a:t>le dijeron: —¡No! ¡Nosotras volveremos contigo a tu país! </a:t>
            </a:r>
            <a:br>
              <a:rPr lang="es-ES" sz="2200" dirty="0" smtClean="0">
                <a:latin typeface="+mj-lt"/>
                <a:sym typeface="Times"/>
              </a:rPr>
            </a:b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l discipulo 2018-2019" id="{FA0B871C-CAEA-2645-93AE-8EE7D3C1DA10}" vid="{6AC130D1-AACF-E247-961C-2BA71BBAD5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2288</TotalTime>
  <Words>761</Words>
  <Application>Microsoft Office PowerPoint</Application>
  <PresentationFormat>Custom</PresentationFormat>
  <Paragraphs>142</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Lección 15 EL DUELO MIGRATORIO </vt:lpstr>
      <vt:lpstr>OBJETIVOS</vt:lpstr>
      <vt:lpstr>VOCABULARIO</vt:lpstr>
      <vt:lpstr>VOCABULARIO</vt:lpstr>
      <vt:lpstr>TEXTO BÍBLICO: Rut 1.1-2</vt:lpstr>
      <vt:lpstr>TEXTO BÍBLICO: Rut 1.3-4</vt:lpstr>
      <vt:lpstr>TEXTO BÍBLICO: Rut 1.5-6</vt:lpstr>
      <vt:lpstr>TEXTO BÍBLICO: Rut 1.7-8</vt:lpstr>
      <vt:lpstr>TEXTO BÍBLICO: Rut 1.9-10</vt:lpstr>
      <vt:lpstr>TEXTO BÍBLICO: Rut 1.11-12</vt:lpstr>
      <vt:lpstr>TEXTO BÍBLICO: Rut 1.13-14</vt:lpstr>
      <vt:lpstr>TEXTO BÍBLICO: Rut 1.15-16</vt:lpstr>
      <vt:lpstr>TEXTO BÍBLICO: Rut 1.17-18</vt:lpstr>
      <vt:lpstr>TEXTO BÍBLICO: Rut 1.19-20</vt:lpstr>
      <vt:lpstr>TEXTO BÍBLICO: Rut 1.21-22</vt:lpstr>
      <vt:lpstr>RESUMEN</vt:lpstr>
      <vt:lpstr>RESUMEN</vt:lpstr>
      <vt:lpstr>ORACIÓN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Barbosa</dc:creator>
  <cp:lastModifiedBy>ICDCPR</cp:lastModifiedBy>
  <cp:revision>146</cp:revision>
  <cp:lastPrinted>2018-08-10T13:38:33Z</cp:lastPrinted>
  <dcterms:created xsi:type="dcterms:W3CDTF">2018-08-06T18:36:17Z</dcterms:created>
  <dcterms:modified xsi:type="dcterms:W3CDTF">2021-03-19T18:07:17Z</dcterms:modified>
</cp:coreProperties>
</file>