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7" r:id="rId1"/>
  </p:sldMasterIdLst>
  <p:notesMasterIdLst>
    <p:notesMasterId r:id="rId15"/>
  </p:notesMasterIdLst>
  <p:handoutMasterIdLst>
    <p:handoutMasterId r:id="rId16"/>
  </p:handoutMasterIdLst>
  <p:sldIdLst>
    <p:sldId id="256" r:id="rId2"/>
    <p:sldId id="257" r:id="rId3"/>
    <p:sldId id="284" r:id="rId4"/>
    <p:sldId id="268" r:id="rId5"/>
    <p:sldId id="259" r:id="rId6"/>
    <p:sldId id="264" r:id="rId7"/>
    <p:sldId id="269" r:id="rId8"/>
    <p:sldId id="270" r:id="rId9"/>
    <p:sldId id="285" r:id="rId10"/>
    <p:sldId id="286" r:id="rId11"/>
    <p:sldId id="261" r:id="rId12"/>
    <p:sldId id="281" r:id="rId13"/>
    <p:sldId id="262" r:id="rId1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57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11" autoAdjust="0"/>
    <p:restoredTop sz="94692" autoAdjust="0"/>
  </p:normalViewPr>
  <p:slideViewPr>
    <p:cSldViewPr snapToGrid="0" snapToObjects="1">
      <p:cViewPr varScale="1">
        <p:scale>
          <a:sx n="60" d="100"/>
          <a:sy n="60" d="100"/>
        </p:scale>
        <p:origin x="-102" y="-67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1E3FD992-0E97-2345-96F8-0BAE71CC81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 xmlns:a16="http://schemas.microsoft.com/office/drawing/2014/main" id="{C15AB39F-3C25-9348-A9D0-6963BCA11B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CF85344-9BC3-444F-83EF-D3D40702FE44}" type="datetimeFigureOut">
              <a:rPr lang="en-US"/>
              <a:pPr>
                <a:defRPr/>
              </a:pPr>
              <a:t>3/18/2021</a:t>
            </a:fld>
            <a:endParaRPr lang="en-US"/>
          </a:p>
        </p:txBody>
      </p:sp>
      <p:sp>
        <p:nvSpPr>
          <p:cNvPr id="4" name="Footer Placeholder 3">
            <a:extLst>
              <a:ext uri="{FF2B5EF4-FFF2-40B4-BE49-F238E27FC236}">
                <a16:creationId xmlns="" xmlns:a16="http://schemas.microsoft.com/office/drawing/2014/main" id="{66B0A51A-ABE8-284B-A7E5-DAEF57980C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 xmlns:a16="http://schemas.microsoft.com/office/drawing/2014/main" id="{690A5CEC-AAD3-7841-A814-729F5C02973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802ED90-DF3E-46E1-85D4-E41E35BC558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18A5426C-9C72-4A42-A516-8A40F146F4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 xmlns:a16="http://schemas.microsoft.com/office/drawing/2014/main" id="{C9D5085D-52EB-1F4E-B72F-F5E87954EB9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5CA7558-94FF-4D11-BB53-150ECB168E5B}" type="datetimeFigureOut">
              <a:rPr lang="en-US"/>
              <a:pPr>
                <a:defRPr/>
              </a:pPr>
              <a:t>3/18/2021</a:t>
            </a:fld>
            <a:endParaRPr lang="en-US"/>
          </a:p>
        </p:txBody>
      </p:sp>
      <p:sp>
        <p:nvSpPr>
          <p:cNvPr id="4" name="Slide Image Placeholder 3">
            <a:extLst>
              <a:ext uri="{FF2B5EF4-FFF2-40B4-BE49-F238E27FC236}">
                <a16:creationId xmlns="" xmlns:a16="http://schemas.microsoft.com/office/drawing/2014/main" id="{EB4BF96A-691A-0345-ADF7-A6D647C860B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 xmlns:a16="http://schemas.microsoft.com/office/drawing/2014/main" id="{D2CEA24F-465A-F046-A260-DA4E4F7F785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 xmlns:a16="http://schemas.microsoft.com/office/drawing/2014/main" id="{9E714E0F-60D3-3249-B99D-BC7B70DA1A0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 xmlns:a16="http://schemas.microsoft.com/office/drawing/2014/main" id="{38A4183D-8632-054B-B348-F12557E2076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BCE7A69-C0DC-4FFF-8276-9F8DB279B15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741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1" name="Slide Number Placeholder 3"/>
          <p:cNvSpPr>
            <a:spLocks noGrp="1" noChangeArrowheads="1"/>
          </p:cNvSpPr>
          <p:nvPr>
            <p:ph type="sldNum" sz="quarter" idx="5"/>
          </p:nvPr>
        </p:nvSpPr>
        <p:spPr bwMode="auto">
          <a:noFill/>
          <a:ln>
            <a:miter lim="800000"/>
            <a:headEnd/>
            <a:tailEnd/>
          </a:ln>
        </p:spPr>
        <p:txBody>
          <a:bodyPr/>
          <a:lstStyle/>
          <a:p>
            <a:fld id="{DABA2B3B-370D-40EE-B62D-48F130D4D7DE}"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993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39" name="Slide Number Placeholder 3"/>
          <p:cNvSpPr>
            <a:spLocks noGrp="1" noChangeArrowheads="1"/>
          </p:cNvSpPr>
          <p:nvPr>
            <p:ph type="sldNum" sz="quarter" idx="5"/>
          </p:nvPr>
        </p:nvSpPr>
        <p:spPr bwMode="auto">
          <a:noFill/>
          <a:ln>
            <a:miter lim="800000"/>
            <a:headEnd/>
            <a:tailEnd/>
          </a:ln>
        </p:spPr>
        <p:txBody>
          <a:bodyPr/>
          <a:lstStyle/>
          <a:p>
            <a:fld id="{965E5C3A-7236-4A82-B4DB-BE82D30FE578}" type="slidenum">
              <a:rPr lang="en-US" altLang="en-US"/>
              <a:pPr/>
              <a:t>13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741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1" name="Slide Number Placeholder 3"/>
          <p:cNvSpPr>
            <a:spLocks noGrp="1" noChangeArrowheads="1"/>
          </p:cNvSpPr>
          <p:nvPr>
            <p:ph type="sldNum" sz="quarter" idx="5"/>
          </p:nvPr>
        </p:nvSpPr>
        <p:spPr bwMode="auto">
          <a:noFill/>
          <a:ln>
            <a:miter lim="800000"/>
            <a:headEnd/>
            <a:tailEnd/>
          </a:ln>
        </p:spPr>
        <p:txBody>
          <a:bodyPr/>
          <a:lstStyle/>
          <a:p>
            <a:fld id="{DABA2B3B-370D-40EE-B62D-48F130D4D7DE}"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150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7" name="Slide Number Placeholder 3"/>
          <p:cNvSpPr>
            <a:spLocks noGrp="1" noChangeArrowheads="1"/>
          </p:cNvSpPr>
          <p:nvPr>
            <p:ph type="sldNum" sz="quarter" idx="5"/>
          </p:nvPr>
        </p:nvSpPr>
        <p:spPr bwMode="auto">
          <a:noFill/>
          <a:ln>
            <a:miter lim="800000"/>
            <a:headEnd/>
            <a:tailEnd/>
          </a:ln>
        </p:spPr>
        <p:txBody>
          <a:bodyPr/>
          <a:lstStyle/>
          <a:p>
            <a:fld id="{5B05E1EF-01EF-4D35-9AF1-871BD1CA6553}"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945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59" name="Slide Number Placeholder 3"/>
          <p:cNvSpPr>
            <a:spLocks noGrp="1" noChangeArrowheads="1"/>
          </p:cNvSpPr>
          <p:nvPr>
            <p:ph type="sldNum" sz="quarter" idx="5"/>
          </p:nvPr>
        </p:nvSpPr>
        <p:spPr bwMode="auto">
          <a:noFill/>
          <a:ln>
            <a:miter lim="800000"/>
            <a:headEnd/>
            <a:tailEnd/>
          </a:ln>
        </p:spPr>
        <p:txBody>
          <a:bodyPr/>
          <a:lstStyle/>
          <a:p>
            <a:fld id="{0C520C67-7AB3-448B-BA9B-03FDAA1C9403}" type="slidenum">
              <a:rPr lang="en-US" altLang="en-US"/>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765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1" name="Slide Number Placeholder 3"/>
          <p:cNvSpPr>
            <a:spLocks noGrp="1" noChangeArrowheads="1"/>
          </p:cNvSpPr>
          <p:nvPr>
            <p:ph type="sldNum" sz="quarter" idx="5"/>
          </p:nvPr>
        </p:nvSpPr>
        <p:spPr bwMode="auto">
          <a:noFill/>
          <a:ln>
            <a:miter lim="800000"/>
            <a:headEnd/>
            <a:tailEnd/>
          </a:ln>
        </p:spPr>
        <p:txBody>
          <a:bodyPr/>
          <a:lstStyle/>
          <a:p>
            <a:fld id="{453BE56E-04E4-459D-A6CA-C369C053CBCE}" type="slidenum">
              <a:rPr lang="en-US" altLang="en-US"/>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969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699" name="Slide Number Placeholder 3"/>
          <p:cNvSpPr>
            <a:spLocks noGrp="1" noChangeArrowheads="1"/>
          </p:cNvSpPr>
          <p:nvPr>
            <p:ph type="sldNum" sz="quarter" idx="5"/>
          </p:nvPr>
        </p:nvSpPr>
        <p:spPr bwMode="auto">
          <a:noFill/>
          <a:ln>
            <a:miter lim="800000"/>
            <a:headEnd/>
            <a:tailEnd/>
          </a:ln>
        </p:spPr>
        <p:txBody>
          <a:bodyPr/>
          <a:lstStyle/>
          <a:p>
            <a:fld id="{8B87BBCA-CC59-433E-8C41-AF79E310F6B4}" type="slidenum">
              <a:rPr lang="en-US" altLang="en-US"/>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C074D0EC-CE60-457F-BA15-D75300959BEB}" type="datetimeFigureOut">
              <a:rPr lang="en-US"/>
              <a:pPr>
                <a:defRPr/>
              </a:pPr>
              <a:t>3/18/2021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3E683BDC-3018-4D75-8050-E3D476A9E6A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C838DDB8-4570-46EB-96B8-A8AA3DF84E9F}" type="datetimeFigureOut">
              <a:rPr lang="en-US"/>
              <a:pPr>
                <a:defRPr/>
              </a:pPr>
              <a:t>3/18/2021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8DF75800-9CA8-4EEC-A7DC-A1B39A2BE32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6846DD63-A282-40AA-AE98-2F1746EC1938}" type="datetimeFigureOut">
              <a:rPr lang="en-US"/>
              <a:pPr>
                <a:defRPr/>
              </a:pPr>
              <a:t>3/18/2021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9A34373A-E48C-4068-8286-7B14C2D2FD7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A5C67EC9-2DC9-42DC-A7F3-A59A2BA81BDB}" type="datetimeFigureOut">
              <a:rPr lang="en-US"/>
              <a:pPr>
                <a:defRPr/>
              </a:pPr>
              <a:t>3/18/2021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7EEB05C1-AC89-41D7-81ED-71C4C8DFB40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21200D70-9661-41A0-8D7A-A669A6AF411B}" type="datetimeFigureOut">
              <a:rPr lang="en-US"/>
              <a:pPr>
                <a:defRPr/>
              </a:pPr>
              <a:t>3/18/2021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1E7811A2-6DC2-44AE-86C3-55C9FF5AAC0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FFE3CDA7-7D2D-41D8-B6E2-298EDDDE11DD}" type="datetimeFigureOut">
              <a:rPr lang="en-US"/>
              <a:pPr>
                <a:defRPr/>
              </a:pPr>
              <a:t>3/18/2021</a:t>
            </a:fld>
            <a:endParaRPr lang="en-US"/>
          </a:p>
        </p:txBody>
      </p:sp>
      <p:sp>
        <p:nvSpPr>
          <p:cNvPr id="6"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39781781-B010-4849-9C44-88A4B238401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F038D7DC-F50A-4C3E-819E-95C112E7F064}" type="datetimeFigureOut">
              <a:rPr lang="en-US"/>
              <a:pPr>
                <a:defRPr/>
              </a:pPr>
              <a:t>3/18/2021</a:t>
            </a:fld>
            <a:endParaRPr lang="en-US"/>
          </a:p>
        </p:txBody>
      </p:sp>
      <p:sp>
        <p:nvSpPr>
          <p:cNvPr id="8"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048DBFEE-C250-43E9-A1FB-90EF0D3C734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4B50949B-BF7E-4CE4-90BB-9F3B349812D5}" type="datetimeFigureOut">
              <a:rPr lang="en-US"/>
              <a:pPr>
                <a:defRPr/>
              </a:pPr>
              <a:t>3/18/2021</a:t>
            </a:fld>
            <a:endParaRPr lang="en-US"/>
          </a:p>
        </p:txBody>
      </p:sp>
      <p:sp>
        <p:nvSpPr>
          <p:cNvPr id="4"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D3E90406-4792-4143-BE68-308807E59A1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B2B6B1EC-C46D-4FDA-8619-EB726A8D23DD}" type="datetimeFigureOut">
              <a:rPr lang="en-US"/>
              <a:pPr>
                <a:defRPr/>
              </a:pPr>
              <a:t>3/18/2021</a:t>
            </a:fld>
            <a:endParaRPr lang="en-US"/>
          </a:p>
        </p:txBody>
      </p:sp>
      <p:sp>
        <p:nvSpPr>
          <p:cNvPr id="3"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F8BD0293-19F7-4D35-8573-BDE644AB93C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298ADA4E-3F8C-40DD-BF9A-807DB59AC74C}" type="datetimeFigureOut">
              <a:rPr lang="en-US"/>
              <a:pPr>
                <a:defRPr/>
              </a:pPr>
              <a:t>3/18/2021</a:t>
            </a:fld>
            <a:endParaRPr lang="en-US"/>
          </a:p>
        </p:txBody>
      </p:sp>
      <p:sp>
        <p:nvSpPr>
          <p:cNvPr id="6"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8559790E-0EBC-4C06-AF59-ABB755A159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E7DBF55E-6085-4908-A4A9-B876F767D3E5}" type="datetimeFigureOut">
              <a:rPr lang="en-US"/>
              <a:pPr>
                <a:defRPr/>
              </a:pPr>
              <a:t>3/18/2021</a:t>
            </a:fld>
            <a:endParaRPr lang="en-US"/>
          </a:p>
        </p:txBody>
      </p:sp>
      <p:sp>
        <p:nvSpPr>
          <p:cNvPr id="6"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84C4AEEC-B453-494B-B487-F86029AB098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2C3BFB2-21CA-471A-90A3-82904F7BDEAF}" type="datetimeFigureOut">
              <a:rPr lang="en-US"/>
              <a:pPr>
                <a:defRPr/>
              </a:pPr>
              <a:t>3/18/2021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9F7DE92-BF22-40C6-A759-C6C317F079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2pPr>
      <a:lvl3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3pPr>
      <a:lvl4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4pPr>
      <a:lvl5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48B18C0-1B24-BD4B-82F9-6128FD460EEF}"/>
              </a:ext>
            </a:extLst>
          </p:cNvPr>
          <p:cNvPicPr>
            <a:picLocks noChangeAspect="1"/>
          </p:cNvPicPr>
          <p:nvPr/>
        </p:nvPicPr>
        <p:blipFill>
          <a:blip r:embed="rId2">
            <a:alphaModFix amt="50000"/>
          </a:blip>
          <a:stretch>
            <a:fillRect/>
          </a:stretch>
        </p:blipFill>
        <p:spPr>
          <a:xfrm>
            <a:off x="-26894" y="760479"/>
            <a:ext cx="12279086" cy="6858000"/>
          </a:xfrm>
          <a:prstGeom prst="rect">
            <a:avLst/>
          </a:prstGeom>
        </p:spPr>
      </p:pic>
      <p:sp>
        <p:nvSpPr>
          <p:cNvPr id="15363" name="Title 1">
            <a:extLst>
              <a:ext uri="{FF2B5EF4-FFF2-40B4-BE49-F238E27FC236}">
                <a16:creationId xmlns="" xmlns:a16="http://schemas.microsoft.com/office/drawing/2014/main" id="{1BA23706-B7D4-4C4C-B890-8B973FDBBE18}"/>
              </a:ext>
            </a:extLst>
          </p:cNvPr>
          <p:cNvSpPr>
            <a:spLocks noGrp="1" noChangeArrowheads="1"/>
          </p:cNvSpPr>
          <p:nvPr>
            <p:ph type="ctrTitle"/>
          </p:nvPr>
        </p:nvSpPr>
        <p:spPr>
          <a:xfrm>
            <a:off x="446088" y="555171"/>
            <a:ext cx="6427678" cy="2096341"/>
          </a:xfrm>
        </p:spPr>
        <p:txBody>
          <a:bodyPr/>
          <a:lstStyle/>
          <a:p>
            <a:pPr algn="l" eaLnBrk="1" hangingPunct="1">
              <a:defRPr/>
            </a:pPr>
            <a:r>
              <a:rPr lang="en-US" altLang="en-US" sz="4800" b="1" dirty="0" err="1">
                <a:solidFill>
                  <a:srgbClr val="F9570F"/>
                </a:solidFill>
                <a:latin typeface="Futura PT Heavy" panose="020B0602020204020303" pitchFamily="34" charset="-79"/>
              </a:rPr>
              <a:t>Lección</a:t>
            </a:r>
            <a:r>
              <a:rPr lang="en-US" altLang="en-US" sz="4800" b="1" dirty="0">
                <a:solidFill>
                  <a:srgbClr val="F9570F"/>
                </a:solidFill>
                <a:latin typeface="Futura PT Heavy" panose="020B0602020204020303" pitchFamily="34" charset="-79"/>
              </a:rPr>
              <a:t> </a:t>
            </a:r>
            <a:r>
              <a:rPr lang="en-US" altLang="en-US" sz="4800" b="1" dirty="0" smtClean="0">
                <a:solidFill>
                  <a:srgbClr val="F9570F"/>
                </a:solidFill>
                <a:latin typeface="Futura PT Heavy" panose="020B0602020204020303" pitchFamily="34" charset="-79"/>
              </a:rPr>
              <a:t>11</a:t>
            </a:r>
            <a:r>
              <a:rPr lang="en-US" altLang="en-US" sz="5400" dirty="0">
                <a:solidFill>
                  <a:schemeClr val="accent2">
                    <a:lumMod val="50000"/>
                  </a:schemeClr>
                </a:solidFill>
                <a:latin typeface="Futura PT Medium" panose="020B0602020204020303" pitchFamily="34" charset="-79"/>
              </a:rPr>
              <a:t/>
            </a:r>
            <a:br>
              <a:rPr lang="en-US" altLang="en-US" sz="5400" dirty="0">
                <a:solidFill>
                  <a:schemeClr val="accent2">
                    <a:lumMod val="50000"/>
                  </a:schemeClr>
                </a:solidFill>
                <a:latin typeface="Futura PT Medium" panose="020B0602020204020303" pitchFamily="34" charset="-79"/>
              </a:rPr>
            </a:br>
            <a:r>
              <a:rPr lang="es-ES" altLang="en-US" sz="3600" b="1" dirty="0" smtClean="0">
                <a:solidFill>
                  <a:schemeClr val="accent6"/>
                </a:solidFill>
                <a:latin typeface="Futura PT Medium" panose="020B0602020204020303" pitchFamily="34" charset="-79"/>
              </a:rPr>
              <a:t> </a:t>
            </a:r>
            <a:r>
              <a:rPr lang="es-ES" altLang="en-US" sz="3600" b="1" dirty="0" smtClean="0">
                <a:solidFill>
                  <a:schemeClr val="accent6"/>
                </a:solidFill>
                <a:latin typeface="Futura PT Medium" panose="020B0602020204020303" pitchFamily="34" charset="-79"/>
              </a:rPr>
              <a:t>LA ANSIEDAD Y SUS</a:t>
            </a:r>
            <a:br>
              <a:rPr lang="es-ES" altLang="en-US" sz="3600" b="1" dirty="0" smtClean="0">
                <a:solidFill>
                  <a:schemeClr val="accent6"/>
                </a:solidFill>
                <a:latin typeface="Futura PT Medium" panose="020B0602020204020303" pitchFamily="34" charset="-79"/>
              </a:rPr>
            </a:br>
            <a:r>
              <a:rPr lang="es-ES" altLang="en-US" sz="3600" b="1" dirty="0" smtClean="0">
                <a:solidFill>
                  <a:schemeClr val="accent6"/>
                </a:solidFill>
                <a:latin typeface="Futura PT Medium" panose="020B0602020204020303" pitchFamily="34" charset="-79"/>
              </a:rPr>
              <a:t>MANIFESTACIONES </a:t>
            </a:r>
            <a:endParaRPr lang="en-US" altLang="en-US" sz="4400" b="1" dirty="0">
              <a:solidFill>
                <a:schemeClr val="accent6"/>
              </a:solidFill>
              <a:latin typeface="Futura PT Medium" panose="020B0602020204020303" pitchFamily="34" charset="-79"/>
            </a:endParaRPr>
          </a:p>
        </p:txBody>
      </p:sp>
      <p:sp>
        <p:nvSpPr>
          <p:cNvPr id="15364" name="Subtitle 2">
            <a:extLst>
              <a:ext uri="{FF2B5EF4-FFF2-40B4-BE49-F238E27FC236}">
                <a16:creationId xmlns="" xmlns:a16="http://schemas.microsoft.com/office/drawing/2014/main" id="{5CDFC27A-1D30-404A-9DBB-4F70D9B9A839}"/>
              </a:ext>
            </a:extLst>
          </p:cNvPr>
          <p:cNvSpPr>
            <a:spLocks noGrp="1" noChangeArrowheads="1"/>
          </p:cNvSpPr>
          <p:nvPr>
            <p:ph type="subTitle" idx="1"/>
          </p:nvPr>
        </p:nvSpPr>
        <p:spPr>
          <a:xfrm>
            <a:off x="446088" y="2651512"/>
            <a:ext cx="4443412" cy="442913"/>
          </a:xfrm>
        </p:spPr>
        <p:txBody>
          <a:bodyPr/>
          <a:lstStyle/>
          <a:p>
            <a:pPr algn="l" eaLnBrk="1" hangingPunct="1">
              <a:defRPr/>
            </a:pPr>
            <a:r>
              <a:rPr lang="en-US" altLang="en-US" sz="2800" i="1" dirty="0" err="1" smtClean="0">
                <a:solidFill>
                  <a:schemeClr val="bg2">
                    <a:lumMod val="50000"/>
                  </a:schemeClr>
                </a:solidFill>
                <a:latin typeface="Futura PT Medium Oblique" panose="020B0502020204020303" pitchFamily="34" charset="77"/>
              </a:rPr>
              <a:t>Nehemías</a:t>
            </a:r>
            <a:r>
              <a:rPr lang="en-US" altLang="en-US" sz="2800" i="1" dirty="0" smtClean="0">
                <a:solidFill>
                  <a:schemeClr val="bg2">
                    <a:lumMod val="50000"/>
                  </a:schemeClr>
                </a:solidFill>
                <a:latin typeface="Futura PT Medium Oblique" panose="020B0502020204020303" pitchFamily="34" charset="77"/>
              </a:rPr>
              <a:t> 4.1-9 </a:t>
            </a:r>
            <a:endParaRPr lang="en-US" altLang="en-US" sz="2800" i="1" dirty="0">
              <a:solidFill>
                <a:schemeClr val="bg2">
                  <a:lumMod val="50000"/>
                </a:schemeClr>
              </a:solidFill>
              <a:latin typeface="Futura PT Medium Oblique" panose="020B0502020204020303" pitchFamily="34" charset="77"/>
            </a:endParaRPr>
          </a:p>
        </p:txBody>
      </p:sp>
      <p:sp>
        <p:nvSpPr>
          <p:cNvPr id="4" name="TextBox 3">
            <a:extLst>
              <a:ext uri="{FF2B5EF4-FFF2-40B4-BE49-F238E27FC236}">
                <a16:creationId xmlns="" xmlns:a16="http://schemas.microsoft.com/office/drawing/2014/main" id="{80564458-F142-5545-8EE2-AC60A6F341B5}"/>
              </a:ext>
            </a:extLst>
          </p:cNvPr>
          <p:cNvSpPr txBox="1"/>
          <p:nvPr/>
        </p:nvSpPr>
        <p:spPr>
          <a:xfrm>
            <a:off x="9348788" y="6375400"/>
            <a:ext cx="2033587" cy="300038"/>
          </a:xfrm>
          <a:prstGeom prst="rect">
            <a:avLst/>
          </a:prstGeom>
          <a:noFill/>
        </p:spPr>
        <p:txBody>
          <a:bodyPr>
            <a:spAutoFit/>
          </a:bodyPr>
          <a:lstStyle/>
          <a:p>
            <a:pPr eaLnBrk="1" fontAlgn="auto" hangingPunct="1">
              <a:spcBef>
                <a:spcPts val="0"/>
              </a:spcBef>
              <a:spcAft>
                <a:spcPts val="0"/>
              </a:spcAft>
              <a:defRPr/>
            </a:pPr>
            <a:r>
              <a:rPr lang="en-US" sz="1350" dirty="0" err="1">
                <a:solidFill>
                  <a:schemeClr val="bg1"/>
                </a:solidFill>
                <a:latin typeface="Futura PT Medium" panose="020B0502020204020303" pitchFamily="34" charset="77"/>
              </a:rPr>
              <a:t>Edición</a:t>
            </a:r>
            <a:r>
              <a:rPr lang="en-US" sz="1350" dirty="0">
                <a:solidFill>
                  <a:schemeClr val="bg1"/>
                </a:solidFill>
                <a:latin typeface="Futura PT Medium" panose="020B0502020204020303" pitchFamily="34" charset="77"/>
              </a:rPr>
              <a:t> Especial </a:t>
            </a:r>
            <a:r>
              <a:rPr lang="en-US" sz="1350" dirty="0" smtClean="0">
                <a:solidFill>
                  <a:schemeClr val="bg1"/>
                </a:solidFill>
                <a:latin typeface="Futura PT Medium" panose="020B0502020204020303" pitchFamily="34" charset="77"/>
              </a:rPr>
              <a:t>2021</a:t>
            </a:r>
            <a:endParaRPr lang="en-US" sz="1350" dirty="0">
              <a:solidFill>
                <a:schemeClr val="bg1"/>
              </a:solidFill>
              <a:latin typeface="Futura PT Medium" panose="020B0502020204020303" pitchFamily="34" charset="77"/>
            </a:endParaRPr>
          </a:p>
        </p:txBody>
      </p:sp>
      <p:sp>
        <p:nvSpPr>
          <p:cNvPr id="6" name="TextBox 5">
            <a:extLst>
              <a:ext uri="{FF2B5EF4-FFF2-40B4-BE49-F238E27FC236}">
                <a16:creationId xmlns="" xmlns:a16="http://schemas.microsoft.com/office/drawing/2014/main" id="{E0F823DA-E901-CB4B-88DD-4B7981B35EC3}"/>
              </a:ext>
            </a:extLst>
          </p:cNvPr>
          <p:cNvSpPr txBox="1"/>
          <p:nvPr/>
        </p:nvSpPr>
        <p:spPr>
          <a:xfrm>
            <a:off x="446087" y="3343228"/>
            <a:ext cx="6837582" cy="1015663"/>
          </a:xfrm>
          <a:prstGeom prst="rect">
            <a:avLst/>
          </a:prstGeom>
          <a:noFill/>
        </p:spPr>
        <p:txBody>
          <a:bodyPr wrap="square">
            <a:spAutoFit/>
          </a:bodyPr>
          <a:lstStyle/>
          <a:p>
            <a:pPr defTabSz="584200" eaLnBrk="1" fontAlgn="auto">
              <a:spcBef>
                <a:spcPts val="0"/>
              </a:spcBef>
              <a:spcAft>
                <a:spcPts val="0"/>
              </a:spcAft>
              <a:defRPr sz="2900" b="0">
                <a:latin typeface="Times"/>
                <a:ea typeface="Times"/>
                <a:cs typeface="Times"/>
                <a:sym typeface="Times"/>
              </a:defRPr>
            </a:pPr>
            <a:r>
              <a:rPr lang="es-ES" sz="2000" kern="0" dirty="0" smtClean="0">
                <a:solidFill>
                  <a:schemeClr val="bg2">
                    <a:lumMod val="25000"/>
                  </a:schemeClr>
                </a:solidFill>
                <a:latin typeface="Cambria" panose="02040503050406030204" pitchFamily="18" charset="0"/>
                <a:ea typeface="Times"/>
                <a:cs typeface="Times"/>
                <a:sym typeface="Times"/>
              </a:rPr>
              <a:t>«</a:t>
            </a:r>
            <a:r>
              <a:rPr lang="es-ES" sz="2000" kern="0" dirty="0" smtClean="0">
                <a:solidFill>
                  <a:schemeClr val="bg2">
                    <a:lumMod val="25000"/>
                  </a:schemeClr>
                </a:solidFill>
                <a:latin typeface="Cambria" panose="02040503050406030204" pitchFamily="18" charset="0"/>
                <a:ea typeface="Times"/>
                <a:cs typeface="Times"/>
                <a:sym typeface="Times"/>
              </a:rPr>
              <a:t>Edificamos, pues, el muro, y toda la muralla fue terminada hasta </a:t>
            </a:r>
            <a:r>
              <a:rPr lang="es-ES" sz="2000" kern="0" dirty="0" smtClean="0">
                <a:solidFill>
                  <a:schemeClr val="bg2">
                    <a:lumMod val="25000"/>
                  </a:schemeClr>
                </a:solidFill>
                <a:latin typeface="Cambria" panose="02040503050406030204" pitchFamily="18" charset="0"/>
                <a:ea typeface="Times"/>
                <a:cs typeface="Times"/>
                <a:sym typeface="Times"/>
              </a:rPr>
              <a:t>la mitad </a:t>
            </a:r>
            <a:r>
              <a:rPr lang="es-ES" sz="2000" kern="0" dirty="0" smtClean="0">
                <a:solidFill>
                  <a:schemeClr val="bg2">
                    <a:lumMod val="25000"/>
                  </a:schemeClr>
                </a:solidFill>
                <a:latin typeface="Cambria" panose="02040503050406030204" pitchFamily="18" charset="0"/>
                <a:ea typeface="Times"/>
                <a:cs typeface="Times"/>
                <a:sym typeface="Times"/>
              </a:rPr>
              <a:t>de su altura, porque el pueblo tuvo ánimo para trabajar». Nehemías 4.6</a:t>
            </a:r>
            <a:endParaRPr lang="en-US" sz="2000" kern="0" dirty="0">
              <a:solidFill>
                <a:schemeClr val="bg2">
                  <a:lumMod val="25000"/>
                </a:schemeClr>
              </a:solidFill>
              <a:latin typeface="Cambria" panose="02040503050406030204" pitchFamily="18" charset="0"/>
              <a:ea typeface="Times"/>
              <a:cs typeface="Times"/>
              <a:sym typeface="Times"/>
            </a:endParaRPr>
          </a:p>
        </p:txBody>
      </p:sp>
      <p:pic>
        <p:nvPicPr>
          <p:cNvPr id="15366" name="Picture 2"/>
          <p:cNvPicPr>
            <a:picLocks noChangeAspect="1" noChangeArrowheads="1"/>
          </p:cNvPicPr>
          <p:nvPr/>
        </p:nvPicPr>
        <p:blipFill>
          <a:blip r:embed="rId3"/>
          <a:srcRect/>
          <a:stretch>
            <a:fillRect/>
          </a:stretch>
        </p:blipFill>
        <p:spPr bwMode="auto">
          <a:xfrm>
            <a:off x="11206163" y="5891213"/>
            <a:ext cx="966787" cy="96678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 </a:t>
            </a:r>
            <a:r>
              <a:rPr lang="en-US" b="1" dirty="0" err="1" smtClean="0">
                <a:solidFill>
                  <a:schemeClr val="accent2">
                    <a:lumMod val="50000"/>
                  </a:schemeClr>
                </a:solidFill>
                <a:latin typeface="Futura PT Medium"/>
              </a:rPr>
              <a:t>Nehemías</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4.9</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 xmlns:a16="http://schemas.microsoft.com/office/drawing/2014/main" id="{69EED4DA-DCBE-A648-9B13-8749E0403513}"/>
              </a:ext>
            </a:extLst>
          </p:cNvPr>
          <p:cNvSpPr txBox="1">
            <a:spLocks/>
          </p:cNvSpPr>
          <p:nvPr/>
        </p:nvSpPr>
        <p:spPr>
          <a:xfrm>
            <a:off x="1593850" y="2002206"/>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800" kern="0" dirty="0">
                <a:latin typeface="+mj-lt"/>
              </a:rPr>
              <a:t>RVR</a:t>
            </a:r>
          </a:p>
          <a:p>
            <a:pPr marL="0" indent="0" defTabSz="368045" eaLnBrk="1" fontAlgn="auto" hangingPunct="1">
              <a:spcBef>
                <a:spcPts val="0"/>
              </a:spcBef>
              <a:buSzTx/>
              <a:buNone/>
              <a:defRPr sz="2331"/>
            </a:pPr>
            <a:endParaRPr lang="es-ES" sz="2800" b="1" dirty="0" smtClean="0">
              <a:latin typeface="+mj-lt"/>
            </a:endParaRPr>
          </a:p>
          <a:p>
            <a:pPr marL="0" indent="0" defTabSz="368045" eaLnBrk="1" fontAlgn="auto" hangingPunct="1">
              <a:spcBef>
                <a:spcPts val="0"/>
              </a:spcBef>
              <a:buSzTx/>
              <a:buNone/>
              <a:defRPr sz="2331"/>
            </a:pPr>
            <a:r>
              <a:rPr lang="es-ES" sz="2800" dirty="0" smtClean="0">
                <a:latin typeface="+mj-lt"/>
              </a:rPr>
              <a:t>9 Entonces oramos a nuestro </a:t>
            </a:r>
            <a:r>
              <a:rPr lang="es-ES" sz="2800" dirty="0" smtClean="0">
                <a:latin typeface="+mj-lt"/>
              </a:rPr>
              <a:t>Dios, y </a:t>
            </a:r>
            <a:r>
              <a:rPr lang="es-ES" sz="2800" dirty="0" smtClean="0">
                <a:latin typeface="+mj-lt"/>
              </a:rPr>
              <a:t>por culpa de ellos </a:t>
            </a:r>
            <a:r>
              <a:rPr lang="es-ES" sz="2800" dirty="0" smtClean="0">
                <a:latin typeface="+mj-lt"/>
              </a:rPr>
              <a:t>montamos guardia </a:t>
            </a:r>
            <a:r>
              <a:rPr lang="es-ES" sz="2800" dirty="0" smtClean="0">
                <a:latin typeface="+mj-lt"/>
              </a:rPr>
              <a:t>contra ellos de día y </a:t>
            </a:r>
            <a:r>
              <a:rPr lang="es-ES" sz="2800" dirty="0" smtClean="0">
                <a:latin typeface="+mj-lt"/>
              </a:rPr>
              <a:t>de noche</a:t>
            </a:r>
            <a:r>
              <a:rPr lang="es-ES" sz="2800" dirty="0" smtClean="0">
                <a:latin typeface="+mj-lt"/>
              </a:rPr>
              <a:t>. </a:t>
            </a:r>
            <a:br>
              <a:rPr lang="es-ES" sz="2800" dirty="0" smtClean="0">
                <a:latin typeface="+mj-lt"/>
              </a:rPr>
            </a:br>
            <a:r>
              <a:rPr lang="es-ES" sz="2800" dirty="0" smtClean="0">
                <a:latin typeface="+mj-lt"/>
              </a:rPr>
              <a:t> </a:t>
            </a:r>
            <a:r>
              <a:rPr lang="es-ES" sz="2800" dirty="0" smtClean="0">
                <a:latin typeface="+mj-lt"/>
              </a:rPr>
              <a:t/>
            </a:r>
            <a:br>
              <a:rPr lang="es-ES" sz="2800" dirty="0" smtClean="0">
                <a:latin typeface="+mj-lt"/>
              </a:rPr>
            </a:br>
            <a:endParaRPr lang="en-US" sz="2800" kern="0" dirty="0">
              <a:latin typeface="+mj-lt"/>
            </a:endParaRPr>
          </a:p>
        </p:txBody>
      </p:sp>
      <p:sp>
        <p:nvSpPr>
          <p:cNvPr id="9" name="VP…">
            <a:extLst>
              <a:ext uri="{FF2B5EF4-FFF2-40B4-BE49-F238E27FC236}">
                <a16:creationId xmlns="" xmlns:a16="http://schemas.microsoft.com/office/drawing/2014/main" id="{2D77092E-5F4D-A246-9AD7-B44E902F138C}"/>
              </a:ext>
            </a:extLst>
          </p:cNvPr>
          <p:cNvSpPr txBox="1"/>
          <p:nvPr/>
        </p:nvSpPr>
        <p:spPr>
          <a:xfrm>
            <a:off x="6418262" y="1645508"/>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8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8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800" dirty="0" smtClean="0">
                <a:latin typeface="+mj-lt"/>
                <a:sym typeface="Times"/>
              </a:rPr>
              <a:t>9 Entonces oramos a nuestro </a:t>
            </a:r>
            <a:r>
              <a:rPr lang="es-ES" sz="2800" dirty="0" smtClean="0">
                <a:latin typeface="+mj-lt"/>
                <a:sym typeface="Times"/>
              </a:rPr>
              <a:t>Dios, y </a:t>
            </a:r>
            <a:r>
              <a:rPr lang="es-ES" sz="2800" dirty="0" smtClean="0">
                <a:latin typeface="+mj-lt"/>
                <a:sym typeface="Times"/>
              </a:rPr>
              <a:t>pusimos guardia día y </a:t>
            </a:r>
            <a:r>
              <a:rPr lang="es-ES" sz="2800" dirty="0" smtClean="0">
                <a:latin typeface="+mj-lt"/>
                <a:sym typeface="Times"/>
              </a:rPr>
              <a:t>noche para </a:t>
            </a:r>
            <a:r>
              <a:rPr lang="es-ES" sz="2800" dirty="0" smtClean="0">
                <a:latin typeface="+mj-lt"/>
                <a:sym typeface="Times"/>
              </a:rPr>
              <a:t>defendernos de ellos. </a:t>
            </a:r>
            <a:br>
              <a:rPr lang="es-ES" sz="2800" dirty="0" smtClean="0">
                <a:latin typeface="+mj-lt"/>
                <a:sym typeface="Times"/>
              </a:rPr>
            </a:br>
            <a:endParaRPr lang="en-US" sz="28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 xmlns:a16="http://schemas.microsoft.com/office/drawing/2014/main" id="{733F63A5-3118-E449-B587-B22E7EC980FD}"/>
              </a:ext>
            </a:extLst>
          </p:cNvPr>
          <p:cNvSpPr txBox="1">
            <a:spLocks/>
          </p:cNvSpPr>
          <p:nvPr/>
        </p:nvSpPr>
        <p:spPr>
          <a:xfrm>
            <a:off x="1752600" y="2132013"/>
            <a:ext cx="8686800" cy="4240212"/>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spcAft>
                <a:spcPts val="600"/>
              </a:spcAft>
              <a:buSzTx/>
              <a:defRPr sz="2812"/>
            </a:pPr>
            <a:r>
              <a:rPr lang="es-ES" sz="2200" dirty="0" smtClean="0">
                <a:latin typeface="+mj-lt"/>
              </a:rPr>
              <a:t>En nuestra sociedad vemos muchos </a:t>
            </a:r>
            <a:r>
              <a:rPr lang="es-ES" sz="2200" dirty="0" err="1" smtClean="0">
                <a:latin typeface="+mj-lt"/>
              </a:rPr>
              <a:t>Sanbalat</a:t>
            </a:r>
            <a:r>
              <a:rPr lang="es-ES" sz="2200" dirty="0" smtClean="0">
                <a:latin typeface="+mj-lt"/>
              </a:rPr>
              <a:t> y Tobías. Son lo que conocemos como «</a:t>
            </a:r>
            <a:r>
              <a:rPr lang="es-ES" sz="2200" dirty="0" err="1" smtClean="0">
                <a:latin typeface="+mj-lt"/>
              </a:rPr>
              <a:t>bullies</a:t>
            </a:r>
            <a:r>
              <a:rPr lang="es-ES" sz="2200" dirty="0" smtClean="0">
                <a:latin typeface="+mj-lt"/>
              </a:rPr>
              <a:t>» o acosadores. Detrás de cada «</a:t>
            </a:r>
            <a:r>
              <a:rPr lang="es-ES" sz="2200" dirty="0" err="1" smtClean="0">
                <a:latin typeface="+mj-lt"/>
              </a:rPr>
              <a:t>bully</a:t>
            </a:r>
            <a:r>
              <a:rPr lang="es-ES" sz="2200" dirty="0" smtClean="0">
                <a:latin typeface="+mj-lt"/>
              </a:rPr>
              <a:t>» o agresor hay un niño herido o una niña herida que no recibió </a:t>
            </a:r>
            <a:r>
              <a:rPr lang="es-ES" sz="2200" dirty="0" smtClean="0">
                <a:latin typeface="+mj-lt"/>
              </a:rPr>
              <a:t>las herramientas </a:t>
            </a:r>
            <a:r>
              <a:rPr lang="es-ES" sz="2200" dirty="0" smtClean="0">
                <a:latin typeface="+mj-lt"/>
              </a:rPr>
              <a:t>ni la ayuda que necesitaba para superar su </a:t>
            </a:r>
            <a:r>
              <a:rPr lang="es-ES" sz="2200" dirty="0" smtClean="0">
                <a:latin typeface="+mj-lt"/>
              </a:rPr>
              <a:t>crisis. Cuando </a:t>
            </a:r>
            <a:r>
              <a:rPr lang="es-ES" sz="2200" dirty="0" smtClean="0">
                <a:latin typeface="+mj-lt"/>
              </a:rPr>
              <a:t>esto ocurre no aprendemos a manejar la ansiedad ni sus detonadores. Al sentirnos inseguros o amenazados reaccionamos </a:t>
            </a:r>
            <a:r>
              <a:rPr lang="es-ES" sz="2200" dirty="0" smtClean="0">
                <a:latin typeface="+mj-lt"/>
              </a:rPr>
              <a:t>con ataques </a:t>
            </a:r>
            <a:r>
              <a:rPr lang="es-ES" sz="2200" dirty="0" smtClean="0">
                <a:latin typeface="+mj-lt"/>
              </a:rPr>
              <a:t>y heridas punzantes.</a:t>
            </a:r>
            <a:br>
              <a:rPr lang="es-ES" sz="2200" dirty="0" smtClean="0">
                <a:latin typeface="+mj-lt"/>
              </a:rPr>
            </a:br>
            <a:endParaRPr lang="es-ES" sz="2200" dirty="0" smtClean="0">
              <a:latin typeface="+mj-lt"/>
            </a:endParaRPr>
          </a:p>
          <a:p>
            <a:pPr marL="0" indent="0" defTabSz="443991" eaLnBrk="1" fontAlgn="auto" hangingPunct="1">
              <a:lnSpc>
                <a:spcPct val="120000"/>
              </a:lnSpc>
              <a:spcBef>
                <a:spcPts val="0"/>
              </a:spcBef>
              <a:spcAft>
                <a:spcPts val="600"/>
              </a:spcAft>
              <a:buSzTx/>
              <a:defRPr sz="2812"/>
            </a:pPr>
            <a:r>
              <a:rPr lang="es-ES" sz="2200" dirty="0" smtClean="0">
                <a:latin typeface="+mj-lt"/>
              </a:rPr>
              <a:t> </a:t>
            </a:r>
            <a:r>
              <a:rPr lang="es-ES" sz="2200" dirty="0" smtClean="0">
                <a:latin typeface="+mj-lt"/>
              </a:rPr>
              <a:t>Si nos esforzamos en vivir como Dios espera de nosotros y nosotras,</a:t>
            </a:r>
            <a:br>
              <a:rPr lang="es-ES" sz="2200" dirty="0" smtClean="0">
                <a:latin typeface="+mj-lt"/>
              </a:rPr>
            </a:br>
            <a:r>
              <a:rPr lang="es-ES" sz="2200" dirty="0" smtClean="0">
                <a:latin typeface="+mj-lt"/>
              </a:rPr>
              <a:t>podremos discernir con claridad lo que necesitamos cambiar de nuestra vida para que seamos ejemplos de bien y de paz. </a:t>
            </a:r>
            <a:endParaRPr lang="en-US" sz="22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 xmlns:a16="http://schemas.microsoft.com/office/drawing/2014/main" id="{733F63A5-3118-E449-B587-B22E7EC980FD}"/>
              </a:ext>
            </a:extLst>
          </p:cNvPr>
          <p:cNvSpPr txBox="1">
            <a:spLocks/>
          </p:cNvSpPr>
          <p:nvPr/>
        </p:nvSpPr>
        <p:spPr>
          <a:xfrm>
            <a:off x="1752600" y="2144110"/>
            <a:ext cx="8686800" cy="4240212"/>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buSzTx/>
              <a:defRPr sz="2812"/>
            </a:pPr>
            <a:r>
              <a:rPr lang="es-ES" sz="2400" dirty="0" smtClean="0">
                <a:latin typeface="+mj-lt"/>
              </a:rPr>
              <a:t>Ante la presión que sintió Nehemías, seguramente experimentó ansiedad, pero pudo canalizarla saludablemente. No se comportó </a:t>
            </a:r>
            <a:r>
              <a:rPr lang="es-ES" sz="2400" dirty="0" smtClean="0">
                <a:latin typeface="+mj-lt"/>
              </a:rPr>
              <a:t>como un </a:t>
            </a:r>
            <a:r>
              <a:rPr lang="es-ES" sz="2400" dirty="0" smtClean="0">
                <a:latin typeface="+mj-lt"/>
              </a:rPr>
              <a:t>líder abarcador o castrante. Tampoco fue descuidado o </a:t>
            </a:r>
            <a:r>
              <a:rPr lang="es-ES" sz="2400" dirty="0" smtClean="0">
                <a:latin typeface="+mj-lt"/>
              </a:rPr>
              <a:t>negligente. Supo </a:t>
            </a:r>
            <a:r>
              <a:rPr lang="es-ES" sz="2400" dirty="0" smtClean="0">
                <a:latin typeface="+mj-lt"/>
              </a:rPr>
              <a:t>entregar a Dios sus sentimientos, pedir perdón, ayuda y dirección. Inspeccionó los muros e identificó las áreas que necesitaban reparación esmerada. No solamente hizo esto con lo relacionado a </a:t>
            </a:r>
            <a:r>
              <a:rPr lang="es-ES" sz="2400" dirty="0" smtClean="0">
                <a:latin typeface="+mj-lt"/>
              </a:rPr>
              <a:t>la muralla</a:t>
            </a:r>
            <a:r>
              <a:rPr lang="es-ES" sz="2400" dirty="0" smtClean="0">
                <a:latin typeface="+mj-lt"/>
              </a:rPr>
              <a:t>, sino también con el ánimo en el corazón del pueblo que necesitaba aliento y esperanza en medio de la crisis. </a:t>
            </a:r>
            <a:endParaRPr lang="en-US" sz="24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259013" y="981075"/>
            <a:ext cx="3078162" cy="585788"/>
          </a:xfrm>
        </p:spPr>
        <p:txBody>
          <a:bodyPr rtlCol="0">
            <a:normAutofit fontScale="90000"/>
          </a:bodyPr>
          <a:lstStyle/>
          <a:p>
            <a:pPr eaLnBrk="1" fontAlgn="auto" hangingPunct="1">
              <a:spcAft>
                <a:spcPts val="0"/>
              </a:spcAft>
              <a:defRPr/>
            </a:pPr>
            <a:r>
              <a:rPr lang="en-US" dirty="0">
                <a:solidFill>
                  <a:srgbClr val="FFC000"/>
                </a:solidFill>
                <a:latin typeface="Futura Std Medium Condensed" panose="020B0502020204020303" pitchFamily="34" charset="0"/>
              </a:rPr>
              <a:t>ORACIÓN</a:t>
            </a: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30450" y="1566863"/>
            <a:ext cx="6346825"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Bendito Padre de los cielos y de la tierra, para quien todas las cosas están abiertas y no hay nada oculto, hoy queremos reafirmar nuestra fe, a ejemplo del patriarca Abraham, en tu infinita providencia y ante tus designios eternos que todo lo encamina a">
            <a:extLst>
              <a:ext uri="{FF2B5EF4-FFF2-40B4-BE49-F238E27FC236}">
                <a16:creationId xmlns="" xmlns:a16="http://schemas.microsoft.com/office/drawing/2014/main" id="{C29B70E7-B4B9-624C-A776-A21CDF8C039A}"/>
              </a:ext>
            </a:extLst>
          </p:cNvPr>
          <p:cNvSpPr txBox="1">
            <a:spLocks/>
          </p:cNvSpPr>
          <p:nvPr/>
        </p:nvSpPr>
        <p:spPr>
          <a:xfrm>
            <a:off x="1562100" y="2459421"/>
            <a:ext cx="9236075" cy="3168650"/>
          </a:xfrm>
          <a:prstGeom prst="rect">
            <a:avLst/>
          </a:prstGeom>
          <a:ln w="12700">
            <a:miter lim="400000"/>
          </a:ln>
          <a:extLst>
            <a:ext uri="{C572A759-6A51-4108-AA02-DFA0A04FC94B}"/>
          </a:extLst>
        </p:spPr>
        <p:txBody>
          <a:bodyPr lIns="50800" tIns="50800" rIns="50800" bIns="50800" anchor="ctr">
            <a:noAutofit/>
          </a:bodyPr>
          <a:lstStyle>
            <a:lvl1pPr marL="0" marR="0" indent="0" algn="l" defTabSz="584200" rtl="0" latinLnBrk="0">
              <a:lnSpc>
                <a:spcPct val="150000"/>
              </a:lnSpc>
              <a:spcBef>
                <a:spcPts val="4200"/>
              </a:spcBef>
              <a:spcAft>
                <a:spcPts val="0"/>
              </a:spcAft>
              <a:buClrTx/>
              <a:buSzTx/>
              <a:buFontTx/>
              <a:buNone/>
              <a:tabLst/>
              <a:defRPr sz="2400" b="0" i="1"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eaLnBrk="1" fontAlgn="auto" hangingPunct="1">
              <a:lnSpc>
                <a:spcPct val="120000"/>
              </a:lnSpc>
              <a:spcBef>
                <a:spcPts val="2400"/>
              </a:spcBef>
              <a:defRPr/>
            </a:pPr>
            <a:r>
              <a:rPr lang="es-ES" dirty="0" smtClean="0">
                <a:latin typeface="+mj-lt"/>
              </a:rPr>
              <a:t>Gracias te damos Dios, porque en medio de tiempos adversos podemos</a:t>
            </a:r>
            <a:br>
              <a:rPr lang="es-ES" dirty="0" smtClean="0">
                <a:latin typeface="+mj-lt"/>
              </a:rPr>
            </a:br>
            <a:r>
              <a:rPr lang="es-ES" dirty="0" smtClean="0">
                <a:latin typeface="+mj-lt"/>
              </a:rPr>
              <a:t>clamar a ti y tú nos escuchas. Mira, oh Dios, nuestras afrentas y </a:t>
            </a:r>
            <a:r>
              <a:rPr lang="es-ES" dirty="0" smtClean="0">
                <a:latin typeface="+mj-lt"/>
              </a:rPr>
              <a:t>ansiedad. Ayúdanos </a:t>
            </a:r>
            <a:r>
              <a:rPr lang="es-ES" dirty="0" smtClean="0">
                <a:latin typeface="+mj-lt"/>
              </a:rPr>
              <a:t>a verte, a Ti, aun cuando las cosas no salen como planificamos </a:t>
            </a:r>
            <a:r>
              <a:rPr lang="es-ES" dirty="0" smtClean="0">
                <a:latin typeface="+mj-lt"/>
              </a:rPr>
              <a:t>o esperamos</a:t>
            </a:r>
            <a:r>
              <a:rPr lang="es-ES" dirty="0" smtClean="0">
                <a:latin typeface="+mj-lt"/>
              </a:rPr>
              <a:t>. Necesitamos tu ayuda para fortalecer nuestra vida y </a:t>
            </a:r>
            <a:r>
              <a:rPr lang="es-ES" dirty="0" smtClean="0">
                <a:latin typeface="+mj-lt"/>
              </a:rPr>
              <a:t>para aprender </a:t>
            </a:r>
            <a:r>
              <a:rPr lang="es-ES" dirty="0" smtClean="0">
                <a:latin typeface="+mj-lt"/>
              </a:rPr>
              <a:t>a manejar saludablemente nuestra ansiedad. En tus manos depositamos nuestra ansiedad, cargas y preocupaciones, confiando en </a:t>
            </a:r>
            <a:r>
              <a:rPr lang="es-ES" dirty="0" smtClean="0">
                <a:latin typeface="+mj-lt"/>
              </a:rPr>
              <a:t>que tú </a:t>
            </a:r>
            <a:r>
              <a:rPr lang="es-ES" dirty="0" smtClean="0">
                <a:latin typeface="+mj-lt"/>
              </a:rPr>
              <a:t>obrarás. Lo pedimos en el nombre de Jesús. Amén. </a:t>
            </a:r>
            <a:endParaRPr lang="en-US" sz="2800" kern="0" dirty="0">
              <a:latin typeface="+mj-lt"/>
            </a:endParaRPr>
          </a:p>
        </p:txBody>
      </p:sp>
      <p:pic>
        <p:nvPicPr>
          <p:cNvPr id="38916" name="Picture 2"/>
          <p:cNvPicPr>
            <a:picLocks noChangeAspect="1" noChangeArrowheads="1"/>
          </p:cNvPicPr>
          <p:nvPr/>
        </p:nvPicPr>
        <p:blipFill>
          <a:blip r:embed="rId3"/>
          <a:srcRect/>
          <a:stretch>
            <a:fillRect/>
          </a:stretch>
        </p:blipFill>
        <p:spPr bwMode="auto">
          <a:xfrm>
            <a:off x="1192213" y="758825"/>
            <a:ext cx="1030287" cy="1030288"/>
          </a:xfrm>
          <a:prstGeom prst="rect">
            <a:avLst/>
          </a:prstGeom>
          <a:noFill/>
          <a:ln w="9525">
            <a:noFill/>
            <a:miter lim="800000"/>
            <a:headEnd/>
            <a:tailEnd/>
          </a:ln>
        </p:spPr>
      </p:pic>
      <p:pic>
        <p:nvPicPr>
          <p:cNvPr id="38917"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022475" y="1069975"/>
            <a:ext cx="3078163" cy="585788"/>
          </a:xfrm>
        </p:spPr>
        <p:txBody>
          <a:bodyPr rtlCol="0">
            <a:normAutofit fontScale="90000"/>
          </a:bodyPr>
          <a:lstStyle/>
          <a:p>
            <a:pPr eaLnBrk="1" fontAlgn="auto" hangingPunct="1">
              <a:spcAft>
                <a:spcPts val="0"/>
              </a:spcAft>
              <a:defRPr/>
            </a:pPr>
            <a:r>
              <a:rPr lang="en-US" dirty="0">
                <a:solidFill>
                  <a:srgbClr val="7030A0"/>
                </a:solidFill>
                <a:latin typeface="Futura Std Medium Condensed" panose="020B0502020204020303" pitchFamily="34" charset="0"/>
              </a:rPr>
              <a:t>OBJETIVOS</a:t>
            </a:r>
          </a:p>
        </p:txBody>
      </p:sp>
      <p:sp>
        <p:nvSpPr>
          <p:cNvPr id="3" name="Content Placeholder 2">
            <a:extLst>
              <a:ext uri="{FF2B5EF4-FFF2-40B4-BE49-F238E27FC236}">
                <a16:creationId xmlns="" xmlns:a16="http://schemas.microsoft.com/office/drawing/2014/main" id="{09B4315F-F75A-9F46-B7A5-4FF3A4F404A7}"/>
              </a:ext>
            </a:extLst>
          </p:cNvPr>
          <p:cNvSpPr>
            <a:spLocks noGrp="1"/>
          </p:cNvSpPr>
          <p:nvPr>
            <p:ph idx="1"/>
          </p:nvPr>
        </p:nvSpPr>
        <p:spPr>
          <a:xfrm>
            <a:off x="1587499" y="2349062"/>
            <a:ext cx="9432598" cy="3616375"/>
          </a:xfrm>
        </p:spPr>
        <p:txBody>
          <a:bodyPr wrap="square" rtlCol="0">
            <a:spAutoFit/>
          </a:bodyPr>
          <a:lstStyle/>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dirty="0" smtClean="0">
                <a:latin typeface="+mj-lt"/>
              </a:rPr>
              <a:t>Estudiar cómo la relación entre Nehemías y sus </a:t>
            </a:r>
            <a:r>
              <a:rPr lang="es-ES" dirty="0" smtClean="0">
                <a:latin typeface="+mj-lt"/>
              </a:rPr>
              <a:t>adversarios nos </a:t>
            </a:r>
            <a:r>
              <a:rPr lang="es-ES" dirty="0" smtClean="0">
                <a:latin typeface="+mj-lt"/>
              </a:rPr>
              <a:t>presenta un ejemplo de cómo podemos superar los inconvenientes, oposiciones y los obstáculos para cumplir </a:t>
            </a:r>
            <a:r>
              <a:rPr lang="es-ES" dirty="0" smtClean="0">
                <a:latin typeface="+mj-lt"/>
              </a:rPr>
              <a:t>con las </a:t>
            </a:r>
            <a:r>
              <a:rPr lang="es-ES" dirty="0" smtClean="0">
                <a:latin typeface="+mj-lt"/>
              </a:rPr>
              <a:t>metas propuestas.</a:t>
            </a:r>
            <a:br>
              <a:rPr lang="es-ES" dirty="0" smtClean="0">
                <a:latin typeface="+mj-lt"/>
              </a:rPr>
            </a:br>
            <a:endParaRPr lang="es-ES" dirty="0" smtClean="0">
              <a:latin typeface="+mj-lt"/>
            </a:endParaRP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dirty="0" smtClean="0">
                <a:latin typeface="+mj-lt"/>
              </a:rPr>
              <a:t> </a:t>
            </a:r>
            <a:r>
              <a:rPr lang="es-ES" dirty="0" smtClean="0">
                <a:latin typeface="+mj-lt"/>
              </a:rPr>
              <a:t>Distinguir el liderazgo de Nehemías como uno donde se implementó el uso de estrategias saludables para manejar </a:t>
            </a:r>
            <a:r>
              <a:rPr lang="es-ES" dirty="0" smtClean="0">
                <a:latin typeface="+mj-lt"/>
              </a:rPr>
              <a:t>la ansiedad </a:t>
            </a:r>
            <a:r>
              <a:rPr lang="es-ES" dirty="0" smtClean="0">
                <a:latin typeface="+mj-lt"/>
              </a:rPr>
              <a:t>y enfrentar la oposición y los obstáculos. </a:t>
            </a:r>
            <a:endParaRPr lang="en-US" sz="2400" kern="0" dirty="0">
              <a:solidFill>
                <a:srgbClr val="000000"/>
              </a:solidFill>
              <a:latin typeface="+mj-lt"/>
              <a:sym typeface="Times"/>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flipV="1">
            <a:off x="2124075" y="1562100"/>
            <a:ext cx="7697788" cy="9366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3"/>
          <a:srcRect/>
          <a:stretch>
            <a:fillRect/>
          </a:stretch>
        </p:blipFill>
        <p:spPr bwMode="auto">
          <a:xfrm>
            <a:off x="755650" y="798513"/>
            <a:ext cx="1128713" cy="1128712"/>
          </a:xfrm>
          <a:prstGeom prst="rect">
            <a:avLst/>
          </a:prstGeom>
          <a:noFill/>
          <a:ln w="9525">
            <a:noFill/>
            <a:miter lim="800000"/>
            <a:headEnd/>
            <a:tailEnd/>
          </a:ln>
        </p:spPr>
      </p:pic>
      <p:pic>
        <p:nvPicPr>
          <p:cNvPr id="16389" name="Picture 4"/>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022475" y="1069975"/>
            <a:ext cx="3078163" cy="585788"/>
          </a:xfrm>
        </p:spPr>
        <p:txBody>
          <a:bodyPr rtlCol="0">
            <a:normAutofit fontScale="90000"/>
          </a:bodyPr>
          <a:lstStyle/>
          <a:p>
            <a:pPr eaLnBrk="1" fontAlgn="auto" hangingPunct="1">
              <a:spcAft>
                <a:spcPts val="0"/>
              </a:spcAft>
              <a:defRPr/>
            </a:pPr>
            <a:r>
              <a:rPr lang="en-US" dirty="0">
                <a:solidFill>
                  <a:srgbClr val="7030A0"/>
                </a:solidFill>
                <a:latin typeface="Futura Std Medium Condensed" panose="020B0502020204020303" pitchFamily="34" charset="0"/>
              </a:rPr>
              <a:t>OBJETIVOS</a:t>
            </a:r>
          </a:p>
        </p:txBody>
      </p:sp>
      <p:sp>
        <p:nvSpPr>
          <p:cNvPr id="3" name="Content Placeholder 2">
            <a:extLst>
              <a:ext uri="{FF2B5EF4-FFF2-40B4-BE49-F238E27FC236}">
                <a16:creationId xmlns="" xmlns:a16="http://schemas.microsoft.com/office/drawing/2014/main" id="{09B4315F-F75A-9F46-B7A5-4FF3A4F404A7}"/>
              </a:ext>
            </a:extLst>
          </p:cNvPr>
          <p:cNvSpPr>
            <a:spLocks noGrp="1"/>
          </p:cNvSpPr>
          <p:nvPr>
            <p:ph idx="1"/>
          </p:nvPr>
        </p:nvSpPr>
        <p:spPr>
          <a:xfrm>
            <a:off x="1587499" y="2349062"/>
            <a:ext cx="9432598" cy="3970318"/>
          </a:xfrm>
        </p:spPr>
        <p:txBody>
          <a:bodyPr wrap="square" rtlCol="0">
            <a:spAutoFit/>
          </a:bodyPr>
          <a:lstStyle/>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Contrastar el manejo de la ansiedad en las acciones de Nehemías y en las actuaciones de sus adversarios e identificar </a:t>
            </a:r>
            <a:r>
              <a:rPr lang="es-ES" sz="3200" dirty="0" smtClean="0">
                <a:latin typeface="+mj-lt"/>
              </a:rPr>
              <a:t>cómo la </a:t>
            </a:r>
            <a:r>
              <a:rPr lang="es-ES" sz="3200" dirty="0" smtClean="0">
                <a:latin typeface="+mj-lt"/>
              </a:rPr>
              <a:t>ansiedad nos puede afectar cuando atravesamos </a:t>
            </a:r>
            <a:r>
              <a:rPr lang="es-ES" sz="3200" dirty="0" smtClean="0">
                <a:latin typeface="+mj-lt"/>
              </a:rPr>
              <a:t>momentos de </a:t>
            </a:r>
            <a:r>
              <a:rPr lang="es-ES" sz="3200" dirty="0" smtClean="0">
                <a:latin typeface="+mj-lt"/>
              </a:rPr>
              <a:t>crisis o estresantes. </a:t>
            </a:r>
            <a:br>
              <a:rPr lang="es-ES" sz="3200" dirty="0" smtClean="0">
                <a:latin typeface="+mj-lt"/>
              </a:rPr>
            </a:br>
            <a:r>
              <a:rPr lang="es-ES" sz="3200" dirty="0" smtClean="0">
                <a:latin typeface="+mj-lt"/>
              </a:rPr>
              <a:t> </a:t>
            </a:r>
            <a:r>
              <a:rPr lang="es-ES" sz="3200" dirty="0" smtClean="0">
                <a:latin typeface="+mj-lt"/>
              </a:rPr>
              <a:t/>
            </a:r>
            <a:br>
              <a:rPr lang="es-ES" sz="3200" dirty="0" smtClean="0">
                <a:latin typeface="+mj-lt"/>
              </a:rPr>
            </a:br>
            <a:r>
              <a:rPr lang="es-ES" sz="3200" dirty="0" smtClean="0">
                <a:latin typeface="+mj-lt"/>
              </a:rPr>
              <a:t> </a:t>
            </a:r>
            <a:br>
              <a:rPr lang="es-ES" sz="3200" dirty="0" smtClean="0">
                <a:latin typeface="+mj-lt"/>
              </a:rPr>
            </a:br>
            <a:endParaRPr lang="en-US" kern="0" dirty="0">
              <a:solidFill>
                <a:srgbClr val="000000"/>
              </a:solidFill>
              <a:latin typeface="+mj-lt"/>
              <a:sym typeface="Times"/>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flipV="1">
            <a:off x="2124075" y="1562100"/>
            <a:ext cx="7697788" cy="9366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3"/>
          <a:srcRect/>
          <a:stretch>
            <a:fillRect/>
          </a:stretch>
        </p:blipFill>
        <p:spPr bwMode="auto">
          <a:xfrm>
            <a:off x="755650" y="798513"/>
            <a:ext cx="1128713" cy="1128712"/>
          </a:xfrm>
          <a:prstGeom prst="rect">
            <a:avLst/>
          </a:prstGeom>
          <a:noFill/>
          <a:ln w="9525">
            <a:noFill/>
            <a:miter lim="800000"/>
            <a:headEnd/>
            <a:tailEnd/>
          </a:ln>
        </p:spPr>
      </p:pic>
      <p:pic>
        <p:nvPicPr>
          <p:cNvPr id="16389" name="Picture 4"/>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227263" y="1001713"/>
            <a:ext cx="3999366" cy="585787"/>
          </a:xfrm>
        </p:spPr>
        <p:txBody>
          <a:bodyPr rtlCol="0">
            <a:normAutofit fontScale="90000"/>
          </a:bodyPr>
          <a:lstStyle/>
          <a:p>
            <a:pPr eaLnBrk="1" fontAlgn="auto" hangingPunct="1">
              <a:spcAft>
                <a:spcPts val="0"/>
              </a:spcAft>
              <a:defRPr/>
            </a:pPr>
            <a:r>
              <a:rPr lang="en-US" dirty="0">
                <a:solidFill>
                  <a:srgbClr val="D62212"/>
                </a:solidFill>
                <a:latin typeface="Futura Std Medium Condensed" panose="020B0502020204020303" pitchFamily="34" charset="0"/>
              </a:rPr>
              <a:t>VOCABULARIO</a:t>
            </a:r>
          </a:p>
        </p:txBody>
      </p:sp>
      <p:sp>
        <p:nvSpPr>
          <p:cNvPr id="3" name="Content Placeholder 2">
            <a:extLst>
              <a:ext uri="{FF2B5EF4-FFF2-40B4-BE49-F238E27FC236}">
                <a16:creationId xmlns="" xmlns:a16="http://schemas.microsoft.com/office/drawing/2014/main" id="{09B4315F-F75A-9F46-B7A5-4FF3A4F404A7}"/>
              </a:ext>
            </a:extLst>
          </p:cNvPr>
          <p:cNvSpPr>
            <a:spLocks noGrp="1"/>
          </p:cNvSpPr>
          <p:nvPr>
            <p:ph idx="1"/>
          </p:nvPr>
        </p:nvSpPr>
        <p:spPr>
          <a:xfrm>
            <a:off x="1798864" y="2175641"/>
            <a:ext cx="8855529" cy="4231928"/>
          </a:xfrm>
        </p:spPr>
        <p:txBody>
          <a:bodyPr wrap="square" rtlCol="0">
            <a:spAutoFit/>
          </a:bodyPr>
          <a:lstStyle/>
          <a:p>
            <a:pPr marL="0" indent="0" defTabSz="584200" eaLnBrk="1" fontAlgn="auto" hangingPunct="1">
              <a:lnSpc>
                <a:spcPct val="100000"/>
              </a:lnSpc>
              <a:spcBef>
                <a:spcPts val="0"/>
              </a:spcBef>
              <a:spcAft>
                <a:spcPts val="600"/>
              </a:spcAft>
              <a:buNone/>
              <a:defRPr/>
            </a:pPr>
            <a:r>
              <a:rPr lang="es-ES" sz="2400" b="1" dirty="0" smtClean="0">
                <a:latin typeface="+mj-lt"/>
              </a:rPr>
              <a:t>«CONSPIRAR» </a:t>
            </a:r>
            <a:r>
              <a:rPr lang="es-ES" sz="2400" dirty="0" smtClean="0">
                <a:latin typeface="+mj-lt"/>
              </a:rPr>
              <a:t>Unirse para planificar, coordinar una rebelión </a:t>
            </a:r>
            <a:r>
              <a:rPr lang="es-ES" sz="2400" dirty="0" smtClean="0">
                <a:latin typeface="+mj-lt"/>
              </a:rPr>
              <a:t>y desafiar </a:t>
            </a:r>
            <a:r>
              <a:rPr lang="es-ES" sz="2400" dirty="0" smtClean="0">
                <a:latin typeface="+mj-lt"/>
              </a:rPr>
              <a:t>la autoridad. Los opositores de Nehemías y de </a:t>
            </a:r>
            <a:r>
              <a:rPr lang="es-ES" sz="2400" dirty="0" smtClean="0">
                <a:latin typeface="+mj-lt"/>
              </a:rPr>
              <a:t>Jerusalén se </a:t>
            </a:r>
            <a:r>
              <a:rPr lang="es-ES" sz="2400" dirty="0" smtClean="0">
                <a:latin typeface="+mj-lt"/>
              </a:rPr>
              <a:t>unieron para hacer daño, causar problema, crear confusión </a:t>
            </a:r>
            <a:r>
              <a:rPr lang="es-ES" sz="2400" dirty="0" smtClean="0">
                <a:latin typeface="+mj-lt"/>
              </a:rPr>
              <a:t>y fomentar </a:t>
            </a:r>
            <a:r>
              <a:rPr lang="es-ES" sz="2400" dirty="0" smtClean="0">
                <a:latin typeface="+mj-lt"/>
              </a:rPr>
              <a:t>un ambiente de hostilidad y de lucha.</a:t>
            </a:r>
            <a:br>
              <a:rPr lang="es-ES" sz="2400" dirty="0" smtClean="0">
                <a:latin typeface="+mj-lt"/>
              </a:rPr>
            </a:br>
            <a:endParaRPr lang="es-ES" sz="2400" dirty="0" smtClean="0">
              <a:latin typeface="+mj-lt"/>
            </a:endParaRPr>
          </a:p>
          <a:p>
            <a:pPr marL="0" indent="0" defTabSz="584200" eaLnBrk="1" fontAlgn="auto" hangingPunct="1">
              <a:lnSpc>
                <a:spcPct val="100000"/>
              </a:lnSpc>
              <a:spcBef>
                <a:spcPts val="0"/>
              </a:spcBef>
              <a:spcAft>
                <a:spcPts val="600"/>
              </a:spcAft>
              <a:buNone/>
              <a:defRPr/>
            </a:pPr>
            <a:r>
              <a:rPr lang="es-ES" sz="2400" b="1" dirty="0" smtClean="0">
                <a:latin typeface="+mj-lt"/>
              </a:rPr>
              <a:t>«</a:t>
            </a:r>
            <a:r>
              <a:rPr lang="es-ES" sz="2400" b="1" dirty="0" smtClean="0">
                <a:latin typeface="+mj-lt"/>
              </a:rPr>
              <a:t>ALTO FUNCIONAMIENTO U OVERFUNCTIONING»: </a:t>
            </a:r>
            <a:r>
              <a:rPr lang="es-ES" sz="2400" dirty="0" smtClean="0">
                <a:latin typeface="+mj-lt"/>
              </a:rPr>
              <a:t>Es una manera en la que se manifiesta la ansiedad en el ser humano. </a:t>
            </a:r>
            <a:r>
              <a:rPr lang="es-ES" sz="2400" dirty="0" smtClean="0">
                <a:latin typeface="+mj-lt"/>
              </a:rPr>
              <a:t>La persona </a:t>
            </a:r>
            <a:r>
              <a:rPr lang="es-ES" sz="2400" dirty="0" smtClean="0">
                <a:latin typeface="+mj-lt"/>
              </a:rPr>
              <a:t>asume una conducta </a:t>
            </a:r>
            <a:r>
              <a:rPr lang="es-ES" sz="2400" dirty="0" smtClean="0">
                <a:latin typeface="+mj-lt"/>
              </a:rPr>
              <a:t>donde pretende </a:t>
            </a:r>
            <a:r>
              <a:rPr lang="es-ES" sz="2400" dirty="0" smtClean="0">
                <a:latin typeface="+mj-lt"/>
              </a:rPr>
              <a:t>abarcarlo todo </a:t>
            </a:r>
            <a:r>
              <a:rPr lang="es-ES" sz="2400" dirty="0" smtClean="0">
                <a:latin typeface="+mj-lt"/>
              </a:rPr>
              <a:t>y asumir </a:t>
            </a:r>
            <a:r>
              <a:rPr lang="es-ES" sz="2400" dirty="0" smtClean="0">
                <a:latin typeface="+mj-lt"/>
              </a:rPr>
              <a:t>un rol acaparador. Usualmente estas personas se </a:t>
            </a:r>
            <a:r>
              <a:rPr lang="es-ES" sz="2400" dirty="0" smtClean="0">
                <a:latin typeface="+mj-lt"/>
              </a:rPr>
              <a:t>quejan de </a:t>
            </a:r>
            <a:r>
              <a:rPr lang="es-ES" sz="2400" dirty="0" smtClean="0">
                <a:latin typeface="+mj-lt"/>
              </a:rPr>
              <a:t>que los han dejado solos haciendo todo el trabajo. </a:t>
            </a:r>
            <a:r>
              <a:rPr lang="es-ES" sz="2400" b="1" dirty="0" smtClean="0">
                <a:latin typeface="+mj-lt"/>
              </a:rPr>
              <a:t/>
            </a:r>
            <a:br>
              <a:rPr lang="es-ES" sz="2400" b="1" dirty="0" smtClean="0">
                <a:latin typeface="+mj-lt"/>
              </a:rPr>
            </a:br>
            <a:endParaRPr lang="en-US" sz="2400" kern="0" dirty="0">
              <a:solidFill>
                <a:schemeClr val="bg2">
                  <a:lumMod val="25000"/>
                </a:schemeClr>
              </a:solidFill>
              <a:latin typeface="+mj-lt"/>
              <a:sym typeface="Times"/>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81250" y="1587500"/>
            <a:ext cx="7307263" cy="0"/>
          </a:xfrm>
          <a:prstGeom prst="line">
            <a:avLst/>
          </a:prstGeom>
          <a:ln w="25400">
            <a:solidFill>
              <a:srgbClr val="D62212"/>
            </a:solidFill>
          </a:ln>
        </p:spPr>
        <p:style>
          <a:lnRef idx="1">
            <a:schemeClr val="accent1"/>
          </a:lnRef>
          <a:fillRef idx="0">
            <a:schemeClr val="accent1"/>
          </a:fillRef>
          <a:effectRef idx="0">
            <a:schemeClr val="accent1"/>
          </a:effectRef>
          <a:fontRef idx="minor">
            <a:schemeClr val="tx1"/>
          </a:fontRef>
        </p:style>
      </p:cxnSp>
      <p:pic>
        <p:nvPicPr>
          <p:cNvPr id="20484" name="Picture 4"/>
          <p:cNvPicPr>
            <a:picLocks noChangeAspect="1" noChangeArrowheads="1"/>
          </p:cNvPicPr>
          <p:nvPr/>
        </p:nvPicPr>
        <p:blipFill>
          <a:blip r:embed="rId3"/>
          <a:srcRect/>
          <a:stretch>
            <a:fillRect/>
          </a:stretch>
        </p:blipFill>
        <p:spPr bwMode="auto">
          <a:xfrm>
            <a:off x="960438" y="739775"/>
            <a:ext cx="1109662" cy="1109663"/>
          </a:xfrm>
          <a:prstGeom prst="rect">
            <a:avLst/>
          </a:prstGeom>
          <a:noFill/>
          <a:ln w="9525">
            <a:noFill/>
            <a:miter lim="800000"/>
            <a:headEnd/>
            <a:tailEnd/>
          </a:ln>
        </p:spPr>
      </p:pic>
      <p:pic>
        <p:nvPicPr>
          <p:cNvPr id="20485"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197100" y="998538"/>
            <a:ext cx="4496998" cy="585787"/>
          </a:xfrm>
        </p:spPr>
        <p:txBody>
          <a:bodyPr rtlCol="0">
            <a:normAutofit fontScale="90000"/>
          </a:bodyPr>
          <a:lstStyle/>
          <a:p>
            <a:pPr eaLnBrk="1" fontAlgn="auto" hangingPunct="1">
              <a:spcAft>
                <a:spcPts val="0"/>
              </a:spcAft>
              <a:defRPr/>
            </a:pPr>
            <a:r>
              <a:rPr lang="en-US" dirty="0" smtClean="0">
                <a:solidFill>
                  <a:srgbClr val="D62212"/>
                </a:solidFill>
                <a:latin typeface="Futura Std Medium Condensed" panose="020B0502020204020303" pitchFamily="34" charset="0"/>
              </a:rPr>
              <a:t>VOCABULARIO</a:t>
            </a:r>
            <a:endParaRPr lang="en-US" dirty="0">
              <a:solidFill>
                <a:srgbClr val="D62212"/>
              </a:solidFill>
              <a:latin typeface="Futura Std Medium Condensed" panose="020B0502020204020303" pitchFamily="34" charset="0"/>
            </a:endParaRPr>
          </a:p>
        </p:txBody>
      </p:sp>
      <p:sp>
        <p:nvSpPr>
          <p:cNvPr id="3" name="Content Placeholder 2">
            <a:extLst>
              <a:ext uri="{FF2B5EF4-FFF2-40B4-BE49-F238E27FC236}">
                <a16:creationId xmlns="" xmlns:a16="http://schemas.microsoft.com/office/drawing/2014/main" id="{09B4315F-F75A-9F46-B7A5-4FF3A4F404A7}"/>
              </a:ext>
            </a:extLst>
          </p:cNvPr>
          <p:cNvSpPr>
            <a:spLocks noGrp="1"/>
          </p:cNvSpPr>
          <p:nvPr>
            <p:ph idx="1"/>
          </p:nvPr>
        </p:nvSpPr>
        <p:spPr>
          <a:xfrm>
            <a:off x="1792288" y="2586812"/>
            <a:ext cx="8728075" cy="3477875"/>
          </a:xfrm>
        </p:spPr>
        <p:txBody>
          <a:bodyPr wrap="square" rtlCol="0">
            <a:spAutoFit/>
          </a:bodyPr>
          <a:lstStyle/>
          <a:p>
            <a:pPr marL="0" indent="0" defTabSz="584200" eaLnBrk="1" fontAlgn="auto" hangingPunct="1">
              <a:lnSpc>
                <a:spcPct val="100000"/>
              </a:lnSpc>
              <a:spcBef>
                <a:spcPts val="0"/>
              </a:spcBef>
              <a:spcAft>
                <a:spcPts val="600"/>
              </a:spcAft>
              <a:buNone/>
              <a:defRPr/>
            </a:pPr>
            <a:r>
              <a:rPr lang="es-ES" b="1" dirty="0" smtClean="0">
                <a:latin typeface="+mj-lt"/>
              </a:rPr>
              <a:t>«BAJO FUNCIONAMIENTO O UNDERFUNCTIONING»: </a:t>
            </a:r>
            <a:r>
              <a:rPr lang="es-ES" dirty="0" smtClean="0">
                <a:latin typeface="+mj-lt"/>
              </a:rPr>
              <a:t>Es </a:t>
            </a:r>
            <a:r>
              <a:rPr lang="es-ES" dirty="0" smtClean="0">
                <a:latin typeface="+mj-lt"/>
              </a:rPr>
              <a:t>otra manera </a:t>
            </a:r>
            <a:r>
              <a:rPr lang="es-ES" dirty="0" smtClean="0">
                <a:latin typeface="+mj-lt"/>
              </a:rPr>
              <a:t>de manifestar la ansiedad. Contrario al alto funcionamiento, suele verse en las personas que actúan de brazos </a:t>
            </a:r>
            <a:r>
              <a:rPr lang="es-ES" dirty="0" smtClean="0">
                <a:latin typeface="+mj-lt"/>
              </a:rPr>
              <a:t>caídos y </a:t>
            </a:r>
            <a:r>
              <a:rPr lang="es-ES" dirty="0" smtClean="0">
                <a:latin typeface="+mj-lt"/>
              </a:rPr>
              <a:t>pretenden que los demás sean quienes asuman postura, </a:t>
            </a:r>
            <a:r>
              <a:rPr lang="es-ES" dirty="0" smtClean="0">
                <a:latin typeface="+mj-lt"/>
              </a:rPr>
              <a:t>tomen decisiones </a:t>
            </a:r>
            <a:r>
              <a:rPr lang="es-ES" dirty="0" smtClean="0">
                <a:latin typeface="+mj-lt"/>
              </a:rPr>
              <a:t>y carguen toda la responsabilidad de sus acciones. </a:t>
            </a:r>
            <a:br>
              <a:rPr lang="es-ES" dirty="0" smtClean="0">
                <a:latin typeface="+mj-lt"/>
              </a:rPr>
            </a:br>
            <a:r>
              <a:rPr lang="es-ES" dirty="0" smtClean="0">
                <a:latin typeface="+mj-lt"/>
              </a:rPr>
              <a:t> </a:t>
            </a:r>
            <a:r>
              <a:rPr lang="es-ES" dirty="0" smtClean="0">
                <a:latin typeface="+mj-lt"/>
              </a:rPr>
              <a:t/>
            </a:r>
            <a:br>
              <a:rPr lang="es-ES" dirty="0" smtClean="0">
                <a:latin typeface="+mj-lt"/>
              </a:rPr>
            </a:br>
            <a:endParaRPr lang="en-US" sz="2400" kern="0" dirty="0">
              <a:solidFill>
                <a:schemeClr val="bg2">
                  <a:lumMod val="25000"/>
                </a:schemeClr>
              </a:solidFill>
              <a:latin typeface="+mj-lt"/>
              <a:sym typeface="Times"/>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39975" y="1584325"/>
            <a:ext cx="7358063" cy="0"/>
          </a:xfrm>
          <a:prstGeom prst="line">
            <a:avLst/>
          </a:prstGeom>
          <a:ln w="25400">
            <a:solidFill>
              <a:srgbClr val="D62212"/>
            </a:solidFill>
          </a:ln>
        </p:spPr>
        <p:style>
          <a:lnRef idx="1">
            <a:schemeClr val="accent1"/>
          </a:lnRef>
          <a:fillRef idx="0">
            <a:schemeClr val="accent1"/>
          </a:fillRef>
          <a:effectRef idx="0">
            <a:schemeClr val="accent1"/>
          </a:effectRef>
          <a:fontRef idx="minor">
            <a:schemeClr val="tx1"/>
          </a:fontRef>
        </p:style>
      </p:cxnSp>
      <p:pic>
        <p:nvPicPr>
          <p:cNvPr id="18436" name="Picture 4"/>
          <p:cNvPicPr>
            <a:picLocks noChangeAspect="1" noChangeArrowheads="1"/>
          </p:cNvPicPr>
          <p:nvPr/>
        </p:nvPicPr>
        <p:blipFill>
          <a:blip r:embed="rId3"/>
          <a:srcRect/>
          <a:stretch>
            <a:fillRect/>
          </a:stretch>
        </p:blipFill>
        <p:spPr bwMode="auto">
          <a:xfrm>
            <a:off x="930275" y="736600"/>
            <a:ext cx="1109663" cy="1109663"/>
          </a:xfrm>
          <a:prstGeom prst="rect">
            <a:avLst/>
          </a:prstGeom>
          <a:noFill/>
          <a:ln w="9525">
            <a:noFill/>
            <a:miter lim="800000"/>
            <a:headEnd/>
            <a:tailEnd/>
          </a:ln>
        </p:spPr>
      </p:pic>
      <p:pic>
        <p:nvPicPr>
          <p:cNvPr id="18437"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303462" y="990600"/>
            <a:ext cx="872172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err="1" smtClean="0">
                <a:solidFill>
                  <a:schemeClr val="accent2">
                    <a:lumMod val="50000"/>
                  </a:schemeClr>
                </a:solidFill>
                <a:latin typeface="Futura PT Medium"/>
              </a:rPr>
              <a:t>Nehemías</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4.1-2</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 xmlns:a16="http://schemas.microsoft.com/office/drawing/2014/main" id="{69EED4DA-DCBE-A648-9B13-8749E0403513}"/>
              </a:ext>
            </a:extLst>
          </p:cNvPr>
          <p:cNvSpPr txBox="1">
            <a:spLocks/>
          </p:cNvSpPr>
          <p:nvPr/>
        </p:nvSpPr>
        <p:spPr>
          <a:xfrm>
            <a:off x="1593850" y="2009776"/>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0"/>
              </a:spcBef>
              <a:spcAft>
                <a:spcPts val="600"/>
              </a:spcAft>
              <a:buSzTx/>
              <a:buFontTx/>
              <a:buNone/>
              <a:defRPr sz="2331"/>
            </a:pPr>
            <a:r>
              <a:rPr lang="en-US" sz="2000" kern="0" dirty="0" smtClean="0">
                <a:latin typeface="+mj-lt"/>
              </a:rPr>
              <a:t>RVR</a:t>
            </a:r>
          </a:p>
          <a:p>
            <a:pPr marL="0" indent="0" defTabSz="368045" eaLnBrk="1" fontAlgn="auto" hangingPunct="1">
              <a:spcBef>
                <a:spcPts val="0"/>
              </a:spcBef>
              <a:spcAft>
                <a:spcPts val="600"/>
              </a:spcAft>
              <a:buSzTx/>
              <a:buFontTx/>
              <a:buNone/>
              <a:defRPr sz="2331"/>
            </a:pPr>
            <a:endParaRPr lang="es-ES" sz="2000" dirty="0" smtClean="0">
              <a:latin typeface="+mj-lt"/>
            </a:endParaRPr>
          </a:p>
          <a:p>
            <a:pPr marL="0" indent="0" defTabSz="368045" eaLnBrk="1" fontAlgn="auto" hangingPunct="1">
              <a:spcBef>
                <a:spcPts val="0"/>
              </a:spcBef>
              <a:spcAft>
                <a:spcPts val="600"/>
              </a:spcAft>
              <a:buSzTx/>
              <a:buNone/>
              <a:defRPr sz="2331"/>
            </a:pPr>
            <a:r>
              <a:rPr lang="es-ES" sz="2000" dirty="0" smtClean="0">
                <a:latin typeface="+mj-lt"/>
              </a:rPr>
              <a:t>1 Cuando oyó </a:t>
            </a:r>
            <a:r>
              <a:rPr lang="es-ES" sz="2000" dirty="0" err="1" smtClean="0">
                <a:latin typeface="+mj-lt"/>
              </a:rPr>
              <a:t>Sanbalat</a:t>
            </a:r>
            <a:r>
              <a:rPr lang="es-ES" sz="2000" dirty="0" smtClean="0">
                <a:latin typeface="+mj-lt"/>
              </a:rPr>
              <a:t> que </a:t>
            </a:r>
            <a:r>
              <a:rPr lang="es-ES" sz="2000" dirty="0" smtClean="0">
                <a:latin typeface="+mj-lt"/>
              </a:rPr>
              <a:t>nosotros </a:t>
            </a:r>
            <a:r>
              <a:rPr lang="es-ES" sz="2000" dirty="0" smtClean="0">
                <a:latin typeface="+mj-lt"/>
              </a:rPr>
              <a:t>edificábamos el muro, </a:t>
            </a:r>
            <a:r>
              <a:rPr lang="es-ES" sz="2000" dirty="0" smtClean="0">
                <a:latin typeface="+mj-lt"/>
              </a:rPr>
              <a:t>se enojó </a:t>
            </a:r>
            <a:r>
              <a:rPr lang="es-ES" sz="2000" dirty="0" smtClean="0">
                <a:latin typeface="+mj-lt"/>
              </a:rPr>
              <a:t>y enfureció mucho, y burlándose de los judíos,</a:t>
            </a:r>
            <a:br>
              <a:rPr lang="es-ES" sz="2000" dirty="0" smtClean="0">
                <a:latin typeface="+mj-lt"/>
              </a:rPr>
            </a:br>
            <a:endParaRPr lang="es-ES" sz="2000" dirty="0" smtClean="0">
              <a:latin typeface="+mj-lt"/>
            </a:endParaRPr>
          </a:p>
          <a:p>
            <a:pPr marL="0" indent="0" defTabSz="368045" eaLnBrk="1" fontAlgn="auto" hangingPunct="1">
              <a:spcBef>
                <a:spcPts val="0"/>
              </a:spcBef>
              <a:spcAft>
                <a:spcPts val="600"/>
              </a:spcAft>
              <a:buSzTx/>
              <a:buNone/>
              <a:defRPr sz="2331"/>
            </a:pPr>
            <a:r>
              <a:rPr lang="es-ES" sz="2000" dirty="0" smtClean="0">
                <a:latin typeface="+mj-lt"/>
              </a:rPr>
              <a:t>2 </a:t>
            </a:r>
            <a:r>
              <a:rPr lang="es-ES" sz="2000" dirty="0" smtClean="0">
                <a:latin typeface="+mj-lt"/>
              </a:rPr>
              <a:t>dijo delante de sus hermanos </a:t>
            </a:r>
            <a:r>
              <a:rPr lang="es-ES" sz="2000" dirty="0" smtClean="0">
                <a:latin typeface="+mj-lt"/>
              </a:rPr>
              <a:t>y del </a:t>
            </a:r>
            <a:r>
              <a:rPr lang="es-ES" sz="2000" dirty="0" smtClean="0">
                <a:latin typeface="+mj-lt"/>
              </a:rPr>
              <a:t>ejército de Samaria: —¿</a:t>
            </a:r>
            <a:r>
              <a:rPr lang="es-ES" sz="2000" dirty="0" smtClean="0">
                <a:latin typeface="+mj-lt"/>
              </a:rPr>
              <a:t>Qué hacen </a:t>
            </a:r>
            <a:r>
              <a:rPr lang="es-ES" sz="2000" dirty="0" smtClean="0">
                <a:latin typeface="+mj-lt"/>
              </a:rPr>
              <a:t>estos débiles judíos? ¿Se </a:t>
            </a:r>
            <a:r>
              <a:rPr lang="es-ES" sz="2000" dirty="0" smtClean="0">
                <a:latin typeface="+mj-lt"/>
              </a:rPr>
              <a:t>les permitirá </a:t>
            </a:r>
            <a:r>
              <a:rPr lang="es-ES" sz="2000" dirty="0" smtClean="0">
                <a:latin typeface="+mj-lt"/>
              </a:rPr>
              <a:t>volver a ofrecer sus sacrificios? ¿Acabarán en un día</a:t>
            </a:r>
            <a:r>
              <a:rPr lang="es-ES" sz="2000" dirty="0" smtClean="0">
                <a:latin typeface="+mj-lt"/>
              </a:rPr>
              <a:t>? ¿</a:t>
            </a:r>
            <a:r>
              <a:rPr lang="es-ES" sz="2000" dirty="0" smtClean="0">
                <a:latin typeface="+mj-lt"/>
              </a:rPr>
              <a:t>Resucitarán de </a:t>
            </a:r>
            <a:r>
              <a:rPr lang="es-ES" sz="2000" dirty="0" smtClean="0">
                <a:latin typeface="+mj-lt"/>
              </a:rPr>
              <a:t>los montones del polvo </a:t>
            </a:r>
            <a:r>
              <a:rPr lang="es-ES" sz="2000" dirty="0" smtClean="0">
                <a:latin typeface="+mj-lt"/>
              </a:rPr>
              <a:t>las piedras que fueron quemadas? </a:t>
            </a:r>
            <a:br>
              <a:rPr lang="es-ES" sz="2000" dirty="0" smtClean="0">
                <a:latin typeface="+mj-lt"/>
              </a:rPr>
            </a:br>
            <a:endParaRPr lang="en-US" sz="2000" kern="0" dirty="0">
              <a:latin typeface="+mj-lt"/>
            </a:endParaRPr>
          </a:p>
        </p:txBody>
      </p:sp>
      <p:sp>
        <p:nvSpPr>
          <p:cNvPr id="9" name="VP…">
            <a:extLst>
              <a:ext uri="{FF2B5EF4-FFF2-40B4-BE49-F238E27FC236}">
                <a16:creationId xmlns="" xmlns:a16="http://schemas.microsoft.com/office/drawing/2014/main" id="{2D77092E-5F4D-A246-9AD7-B44E902F138C}"/>
              </a:ext>
            </a:extLst>
          </p:cNvPr>
          <p:cNvSpPr txBox="1"/>
          <p:nvPr/>
        </p:nvSpPr>
        <p:spPr>
          <a:xfrm>
            <a:off x="6418262" y="1740929"/>
            <a:ext cx="5027504"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20000"/>
              </a:lnSpc>
              <a:spcBef>
                <a:spcPts val="0"/>
              </a:spcBef>
              <a:spcAft>
                <a:spcPts val="0"/>
              </a:spcAft>
              <a:defRPr sz="2331" b="0">
                <a:latin typeface="Times"/>
                <a:ea typeface="Times"/>
                <a:cs typeface="Times"/>
                <a:sym typeface="Times"/>
              </a:defRPr>
            </a:pPr>
            <a:endParaRPr lang="es-ES" sz="20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000" dirty="0" smtClean="0">
                <a:latin typeface="+mj-lt"/>
                <a:sym typeface="Times"/>
              </a:rPr>
              <a:t>1 Cuando </a:t>
            </a:r>
            <a:r>
              <a:rPr lang="es-ES" sz="2000" dirty="0" err="1" smtClean="0">
                <a:latin typeface="+mj-lt"/>
                <a:sym typeface="Times"/>
              </a:rPr>
              <a:t>Sambalat</a:t>
            </a:r>
            <a:r>
              <a:rPr lang="es-ES" sz="2000" dirty="0" smtClean="0">
                <a:latin typeface="+mj-lt"/>
                <a:sym typeface="Times"/>
              </a:rPr>
              <a:t> supo que </a:t>
            </a:r>
            <a:r>
              <a:rPr lang="es-ES" sz="2000" dirty="0" smtClean="0">
                <a:latin typeface="+mj-lt"/>
                <a:sym typeface="Times"/>
              </a:rPr>
              <a:t>estábamos </a:t>
            </a:r>
            <a:r>
              <a:rPr lang="es-ES" sz="2000" dirty="0" smtClean="0">
                <a:latin typeface="+mj-lt"/>
                <a:sym typeface="Times"/>
              </a:rPr>
              <a:t>reconstruyendo la </a:t>
            </a:r>
            <a:r>
              <a:rPr lang="es-ES" sz="2000" dirty="0" smtClean="0">
                <a:latin typeface="+mj-lt"/>
                <a:sym typeface="Times"/>
              </a:rPr>
              <a:t>muralla, se </a:t>
            </a:r>
            <a:r>
              <a:rPr lang="es-ES" sz="2000" dirty="0" smtClean="0">
                <a:latin typeface="+mj-lt"/>
                <a:sym typeface="Times"/>
              </a:rPr>
              <a:t>indignó y, enfurecido, comenzó </a:t>
            </a:r>
            <a:r>
              <a:rPr lang="es-ES" sz="2000" dirty="0" smtClean="0">
                <a:latin typeface="+mj-lt"/>
                <a:sym typeface="Times"/>
              </a:rPr>
              <a:t>a burlarse </a:t>
            </a:r>
            <a:r>
              <a:rPr lang="es-ES" sz="2000" dirty="0" smtClean="0">
                <a:latin typeface="+mj-lt"/>
                <a:sym typeface="Times"/>
              </a:rPr>
              <a:t>de los judíos</a:t>
            </a:r>
            <a:br>
              <a:rPr lang="es-ES" sz="2000" dirty="0" smtClean="0">
                <a:latin typeface="+mj-lt"/>
                <a:sym typeface="Times"/>
              </a:rPr>
            </a:br>
            <a:endParaRPr lang="es-ES" sz="20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000" dirty="0" smtClean="0">
                <a:latin typeface="+mj-lt"/>
                <a:sym typeface="Times"/>
              </a:rPr>
              <a:t>2 </a:t>
            </a:r>
            <a:r>
              <a:rPr lang="es-ES" sz="2000" dirty="0" smtClean="0">
                <a:latin typeface="+mj-lt"/>
                <a:sym typeface="Times"/>
              </a:rPr>
              <a:t>diciendo ante sus compañeros </a:t>
            </a:r>
            <a:r>
              <a:rPr lang="es-ES" sz="2000" dirty="0" smtClean="0">
                <a:latin typeface="+mj-lt"/>
                <a:sym typeface="Times"/>
              </a:rPr>
              <a:t>y el </a:t>
            </a:r>
            <a:r>
              <a:rPr lang="es-ES" sz="2000" dirty="0" smtClean="0">
                <a:latin typeface="+mj-lt"/>
                <a:sym typeface="Times"/>
              </a:rPr>
              <a:t>ejército de Samaria: «¿Qué </a:t>
            </a:r>
            <a:r>
              <a:rPr lang="es-ES" sz="2000" dirty="0" smtClean="0">
                <a:latin typeface="+mj-lt"/>
                <a:sym typeface="Times"/>
              </a:rPr>
              <a:t>se creen </a:t>
            </a:r>
            <a:r>
              <a:rPr lang="es-ES" sz="2000" dirty="0" smtClean="0">
                <a:latin typeface="+mj-lt"/>
                <a:sym typeface="Times"/>
              </a:rPr>
              <a:t>estos judíos muertos de hambre? ¿Acaso piensan que se les va </a:t>
            </a:r>
            <a:r>
              <a:rPr lang="es-ES" sz="2000" dirty="0" smtClean="0">
                <a:latin typeface="+mj-lt"/>
                <a:sym typeface="Times"/>
              </a:rPr>
              <a:t>a permitir </a:t>
            </a:r>
            <a:r>
              <a:rPr lang="es-ES" sz="2000" dirty="0" smtClean="0">
                <a:latin typeface="+mj-lt"/>
                <a:sym typeface="Times"/>
              </a:rPr>
              <a:t>ofrecer sacrificios </a:t>
            </a:r>
            <a:r>
              <a:rPr lang="es-ES" sz="2000" dirty="0" smtClean="0">
                <a:latin typeface="+mj-lt"/>
                <a:sym typeface="Times"/>
              </a:rPr>
              <a:t>otra vez</a:t>
            </a:r>
            <a:r>
              <a:rPr lang="es-ES" sz="2000" dirty="0" smtClean="0">
                <a:latin typeface="+mj-lt"/>
                <a:sym typeface="Times"/>
              </a:rPr>
              <a:t>? ¿O que podrán terminar el trabajo en un día? ¿O que de los montones de escombros van </a:t>
            </a:r>
            <a:r>
              <a:rPr lang="es-ES" sz="2000" dirty="0" smtClean="0">
                <a:latin typeface="+mj-lt"/>
                <a:sym typeface="Times"/>
              </a:rPr>
              <a:t>a sacar nuevas </a:t>
            </a:r>
            <a:r>
              <a:rPr lang="es-ES" sz="2000" dirty="0" smtClean="0">
                <a:latin typeface="+mj-lt"/>
                <a:sym typeface="Times"/>
              </a:rPr>
              <a:t>las piedras que se quemaron?» </a:t>
            </a:r>
            <a:endParaRPr lang="en-US" sz="2000" kern="0" dirty="0">
              <a:solidFill>
                <a:srgbClr val="000000"/>
              </a:solidFill>
              <a:latin typeface="+mj-lt"/>
              <a:ea typeface="Times"/>
              <a:cs typeface="Times"/>
              <a:sym typeface="Times"/>
            </a:endParaRPr>
          </a:p>
        </p:txBody>
      </p:sp>
      <p:pic>
        <p:nvPicPr>
          <p:cNvPr id="26629"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6630"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303462" y="990600"/>
            <a:ext cx="9366023"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err="1" smtClean="0">
                <a:solidFill>
                  <a:schemeClr val="accent2">
                    <a:lumMod val="50000"/>
                  </a:schemeClr>
                </a:solidFill>
                <a:latin typeface="Futura PT Medium"/>
              </a:rPr>
              <a:t>Nehemías</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4.3-4</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 xmlns:a16="http://schemas.microsoft.com/office/drawing/2014/main" id="{69EED4DA-DCBE-A648-9B13-8749E0403513}"/>
              </a:ext>
            </a:extLst>
          </p:cNvPr>
          <p:cNvSpPr txBox="1">
            <a:spLocks/>
          </p:cNvSpPr>
          <p:nvPr/>
        </p:nvSpPr>
        <p:spPr>
          <a:xfrm>
            <a:off x="1593850" y="1898091"/>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spcAft>
                <a:spcPts val="600"/>
              </a:spcAft>
              <a:buSzTx/>
              <a:buFontTx/>
              <a:buNone/>
              <a:defRPr sz="2331"/>
            </a:pPr>
            <a:r>
              <a:rPr lang="en-US" sz="2000" kern="0" dirty="0">
                <a:latin typeface="+mj-lt"/>
              </a:rPr>
              <a:t>RVR</a:t>
            </a:r>
          </a:p>
          <a:p>
            <a:pPr marL="0" indent="0" defTabSz="368045" eaLnBrk="1" fontAlgn="auto" hangingPunct="1">
              <a:spcBef>
                <a:spcPts val="0"/>
              </a:spcBef>
              <a:spcAft>
                <a:spcPts val="600"/>
              </a:spcAft>
              <a:buSzTx/>
              <a:buNone/>
              <a:defRPr sz="2331"/>
            </a:pPr>
            <a:endParaRPr lang="es-ES" sz="2000" b="1" dirty="0" smtClean="0">
              <a:latin typeface="+mj-lt"/>
            </a:endParaRPr>
          </a:p>
          <a:p>
            <a:pPr marL="0" indent="0" defTabSz="368045" eaLnBrk="1" fontAlgn="auto" hangingPunct="1">
              <a:spcBef>
                <a:spcPts val="0"/>
              </a:spcBef>
              <a:spcAft>
                <a:spcPts val="600"/>
              </a:spcAft>
              <a:buSzTx/>
              <a:buNone/>
              <a:defRPr sz="2331"/>
            </a:pPr>
            <a:r>
              <a:rPr lang="es-ES" sz="2000" dirty="0" smtClean="0">
                <a:latin typeface="+mj-lt"/>
              </a:rPr>
              <a:t>3 Y estaba junto a él Tobías, el amonita, el cual dijo: —Lo que </a:t>
            </a:r>
            <a:r>
              <a:rPr lang="es-ES" sz="2000" dirty="0" smtClean="0">
                <a:latin typeface="+mj-lt"/>
              </a:rPr>
              <a:t>ellos edifican </a:t>
            </a:r>
            <a:r>
              <a:rPr lang="es-ES" sz="2000" dirty="0" smtClean="0">
                <a:latin typeface="+mj-lt"/>
              </a:rPr>
              <a:t>del muro de piedra, </a:t>
            </a:r>
            <a:r>
              <a:rPr lang="es-ES" sz="2000" dirty="0" smtClean="0">
                <a:latin typeface="+mj-lt"/>
              </a:rPr>
              <a:t>si sube </a:t>
            </a:r>
            <a:r>
              <a:rPr lang="es-ES" sz="2000" dirty="0" smtClean="0">
                <a:latin typeface="+mj-lt"/>
              </a:rPr>
              <a:t>una zorra lo derribará.</a:t>
            </a:r>
            <a:br>
              <a:rPr lang="es-ES" sz="2000" dirty="0" smtClean="0">
                <a:latin typeface="+mj-lt"/>
              </a:rPr>
            </a:br>
            <a:endParaRPr lang="es-ES" sz="2000" dirty="0" smtClean="0">
              <a:latin typeface="+mj-lt"/>
            </a:endParaRPr>
          </a:p>
          <a:p>
            <a:pPr marL="0" indent="0" defTabSz="368045" eaLnBrk="1" fontAlgn="auto" hangingPunct="1">
              <a:spcBef>
                <a:spcPts val="0"/>
              </a:spcBef>
              <a:spcAft>
                <a:spcPts val="600"/>
              </a:spcAft>
              <a:buSzTx/>
              <a:buNone/>
              <a:defRPr sz="2331"/>
            </a:pPr>
            <a:r>
              <a:rPr lang="es-ES" sz="2000" dirty="0" smtClean="0">
                <a:latin typeface="+mj-lt"/>
              </a:rPr>
              <a:t>4 «¡</a:t>
            </a:r>
            <a:r>
              <a:rPr lang="es-ES" sz="2000" dirty="0" smtClean="0">
                <a:latin typeface="+mj-lt"/>
              </a:rPr>
              <a:t>Oye, Dios nuestro, cómo </a:t>
            </a:r>
            <a:r>
              <a:rPr lang="es-ES" sz="2000" dirty="0" smtClean="0">
                <a:latin typeface="+mj-lt"/>
              </a:rPr>
              <a:t>somos objeto </a:t>
            </a:r>
            <a:r>
              <a:rPr lang="es-ES" sz="2000" dirty="0" smtClean="0">
                <a:latin typeface="+mj-lt"/>
              </a:rPr>
              <a:t>de su desprecio! Haz que </a:t>
            </a:r>
            <a:r>
              <a:rPr lang="es-ES" sz="2000" dirty="0" smtClean="0">
                <a:latin typeface="+mj-lt"/>
              </a:rPr>
              <a:t>su ofensa </a:t>
            </a:r>
            <a:r>
              <a:rPr lang="es-ES" sz="2000" dirty="0" smtClean="0">
                <a:latin typeface="+mj-lt"/>
              </a:rPr>
              <a:t>caiga sobre su cabeza y entrégalos por despojo en la tierra </a:t>
            </a:r>
            <a:r>
              <a:rPr lang="es-ES" sz="2000" dirty="0" smtClean="0">
                <a:latin typeface="+mj-lt"/>
              </a:rPr>
              <a:t>de su </a:t>
            </a:r>
            <a:r>
              <a:rPr lang="es-ES" sz="2000" dirty="0" smtClean="0">
                <a:latin typeface="+mj-lt"/>
              </a:rPr>
              <a:t>cautiverio. </a:t>
            </a:r>
            <a:br>
              <a:rPr lang="es-ES" sz="2000" dirty="0" smtClean="0">
                <a:latin typeface="+mj-lt"/>
              </a:rPr>
            </a:br>
            <a:endParaRPr lang="es-ES" sz="2000" dirty="0" smtClean="0">
              <a:latin typeface="+mj-lt"/>
            </a:endParaRPr>
          </a:p>
        </p:txBody>
      </p:sp>
      <p:sp>
        <p:nvSpPr>
          <p:cNvPr id="9" name="VP…">
            <a:extLst>
              <a:ext uri="{FF2B5EF4-FFF2-40B4-BE49-F238E27FC236}">
                <a16:creationId xmlns="" xmlns:a16="http://schemas.microsoft.com/office/drawing/2014/main" id="{2D77092E-5F4D-A246-9AD7-B44E902F138C}"/>
              </a:ext>
            </a:extLst>
          </p:cNvPr>
          <p:cNvSpPr txBox="1"/>
          <p:nvPr/>
        </p:nvSpPr>
        <p:spPr>
          <a:xfrm>
            <a:off x="6278919" y="1497558"/>
            <a:ext cx="4980207" cy="4921250"/>
          </a:xfrm>
          <a:prstGeom prst="rect">
            <a:avLst/>
          </a:prstGeom>
          <a:ln w="12700">
            <a:miter lim="400000"/>
          </a:ln>
          <a:extLst>
            <a:ext uri="{C572A759-6A51-4108-AA02-DFA0A04FC94B}"/>
          </a:extLst>
        </p:spPr>
        <p:txBody>
          <a:bodyPr lIns="54864" tIns="50800" rIns="50800" bIns="50800" anchor="ctr">
            <a:noAutofit/>
          </a:bodyPr>
          <a:lstStyle/>
          <a:p>
            <a:pPr defTabSz="368045" eaLnBrk="1" fontAlgn="auto">
              <a:spcBef>
                <a:spcPts val="2600"/>
              </a:spcBef>
              <a:spcAft>
                <a:spcPts val="60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spcBef>
                <a:spcPts val="0"/>
              </a:spcBef>
              <a:spcAft>
                <a:spcPts val="600"/>
              </a:spcAft>
              <a:defRPr sz="2331" b="0">
                <a:latin typeface="Times"/>
                <a:ea typeface="Times"/>
                <a:cs typeface="Times"/>
                <a:sym typeface="Times"/>
              </a:defRPr>
            </a:pPr>
            <a:endParaRPr lang="es-ES" sz="20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000" dirty="0" smtClean="0">
                <a:latin typeface="+mj-lt"/>
                <a:sym typeface="Times"/>
              </a:rPr>
              <a:t>3 A su lado estaba Tobías, el amonita, que añadió: «Para </a:t>
            </a:r>
            <a:r>
              <a:rPr lang="es-ES" sz="2000" dirty="0" smtClean="0">
                <a:latin typeface="+mj-lt"/>
                <a:sym typeface="Times"/>
              </a:rPr>
              <a:t>colmo, miren </a:t>
            </a:r>
            <a:r>
              <a:rPr lang="es-ES" sz="2000" dirty="0" smtClean="0">
                <a:latin typeface="+mj-lt"/>
                <a:sym typeface="Times"/>
              </a:rPr>
              <a:t>el muro que están construyendo: ¡hasta una zorra lo </a:t>
            </a:r>
            <a:r>
              <a:rPr lang="es-ES" sz="2000" dirty="0" smtClean="0">
                <a:latin typeface="+mj-lt"/>
                <a:sym typeface="Times"/>
              </a:rPr>
              <a:t>puede echar </a:t>
            </a:r>
            <a:r>
              <a:rPr lang="es-ES" sz="2000" dirty="0" smtClean="0">
                <a:latin typeface="+mj-lt"/>
                <a:sym typeface="Times"/>
              </a:rPr>
              <a:t>abajo, si se sube en él!»</a:t>
            </a:r>
            <a:br>
              <a:rPr lang="es-ES" sz="2000" dirty="0" smtClean="0">
                <a:latin typeface="+mj-lt"/>
                <a:sym typeface="Times"/>
              </a:rPr>
            </a:br>
            <a:endParaRPr lang="es-ES" sz="20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000" dirty="0" smtClean="0">
                <a:latin typeface="+mj-lt"/>
                <a:sym typeface="Times"/>
              </a:rPr>
              <a:t>4 </a:t>
            </a:r>
            <a:r>
              <a:rPr lang="es-ES" sz="2000" dirty="0" smtClean="0">
                <a:latin typeface="+mj-lt"/>
                <a:sym typeface="Times"/>
              </a:rPr>
              <a:t>Entonces yo oré: «Dios nuestro:</a:t>
            </a:r>
            <a:br>
              <a:rPr lang="es-ES" sz="2000" dirty="0" smtClean="0">
                <a:latin typeface="+mj-lt"/>
                <a:sym typeface="Times"/>
              </a:rPr>
            </a:br>
            <a:r>
              <a:rPr lang="es-ES" sz="2000" dirty="0" smtClean="0">
                <a:latin typeface="+mj-lt"/>
                <a:sym typeface="Times"/>
              </a:rPr>
              <a:t>escucha cómo se burlan de nosotros. Haz que sus ofensas se </a:t>
            </a:r>
            <a:r>
              <a:rPr lang="es-ES" sz="2000" dirty="0" smtClean="0">
                <a:latin typeface="+mj-lt"/>
                <a:sym typeface="Times"/>
              </a:rPr>
              <a:t>vuelvan contra </a:t>
            </a:r>
            <a:r>
              <a:rPr lang="es-ES" sz="2000" dirty="0" smtClean="0">
                <a:latin typeface="+mj-lt"/>
                <a:sym typeface="Times"/>
              </a:rPr>
              <a:t>ellos, y que caigan </a:t>
            </a:r>
            <a:r>
              <a:rPr lang="es-ES" sz="2000" dirty="0" smtClean="0">
                <a:latin typeface="+mj-lt"/>
                <a:sym typeface="Times"/>
              </a:rPr>
              <a:t>en poder </a:t>
            </a:r>
            <a:r>
              <a:rPr lang="es-ES" sz="2000" dirty="0" smtClean="0">
                <a:latin typeface="+mj-lt"/>
                <a:sym typeface="Times"/>
              </a:rPr>
              <a:t>del enemigo y sean </a:t>
            </a:r>
            <a:r>
              <a:rPr lang="es-ES" sz="2000" dirty="0" smtClean="0">
                <a:latin typeface="+mj-lt"/>
                <a:sym typeface="Times"/>
              </a:rPr>
              <a:t>llevados cautivos </a:t>
            </a:r>
            <a:r>
              <a:rPr lang="es-ES" sz="2000" dirty="0" smtClean="0">
                <a:latin typeface="+mj-lt"/>
                <a:sym typeface="Times"/>
              </a:rPr>
              <a:t>a otro país. </a:t>
            </a:r>
            <a:endParaRPr lang="en-US" sz="2000" kern="0" dirty="0">
              <a:solidFill>
                <a:srgbClr val="000000"/>
              </a:solidFill>
              <a:latin typeface="+mj-lt"/>
              <a:ea typeface="Times"/>
              <a:cs typeface="Times"/>
              <a:sym typeface="Times"/>
            </a:endParaRPr>
          </a:p>
        </p:txBody>
      </p:sp>
      <p:pic>
        <p:nvPicPr>
          <p:cNvPr id="28677"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8678" name="Picture 6"/>
          <p:cNvPicPr>
            <a:picLocks noChangeAspect="1" noChangeArrowheads="1"/>
          </p:cNvPicPr>
          <p:nvPr/>
        </p:nvPicPr>
        <p:blipFill>
          <a:blip r:embed="rId4"/>
          <a:srcRect/>
          <a:stretch>
            <a:fillRect/>
          </a:stretch>
        </p:blipFill>
        <p:spPr bwMode="auto">
          <a:xfrm>
            <a:off x="10354718" y="6143298"/>
            <a:ext cx="1697037" cy="6048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err="1" smtClean="0">
                <a:solidFill>
                  <a:schemeClr val="accent2">
                    <a:lumMod val="50000"/>
                  </a:schemeClr>
                </a:solidFill>
                <a:latin typeface="Futura PT Medium"/>
              </a:rPr>
              <a:t>Nehemías</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4.5-6</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 xmlns:a16="http://schemas.microsoft.com/office/drawing/2014/main" id="{69EED4DA-DCBE-A648-9B13-8749E0403513}"/>
              </a:ext>
            </a:extLst>
          </p:cNvPr>
          <p:cNvSpPr txBox="1">
            <a:spLocks/>
          </p:cNvSpPr>
          <p:nvPr/>
        </p:nvSpPr>
        <p:spPr>
          <a:xfrm>
            <a:off x="1593850" y="2017972"/>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200" kern="0" dirty="0">
                <a:latin typeface="+mj-lt"/>
              </a:rPr>
              <a:t>RVR</a:t>
            </a:r>
          </a:p>
          <a:p>
            <a:pPr marL="0" indent="0" defTabSz="368045" eaLnBrk="1" fontAlgn="auto" hangingPunct="1">
              <a:spcBef>
                <a:spcPts val="0"/>
              </a:spcBef>
              <a:buSzTx/>
              <a:buNone/>
              <a:defRPr sz="2331"/>
            </a:pPr>
            <a:endParaRPr lang="es-ES" sz="2200" b="1" dirty="0" smtClean="0">
              <a:latin typeface="+mj-lt"/>
            </a:endParaRPr>
          </a:p>
          <a:p>
            <a:pPr marL="0" indent="0" defTabSz="368045" eaLnBrk="1" fontAlgn="auto" hangingPunct="1">
              <a:spcBef>
                <a:spcPts val="0"/>
              </a:spcBef>
              <a:buSzTx/>
              <a:buNone/>
              <a:defRPr sz="2331"/>
            </a:pPr>
            <a:r>
              <a:rPr lang="es-ES" sz="2200" dirty="0" smtClean="0">
                <a:latin typeface="+mj-lt"/>
              </a:rPr>
              <a:t>5 No cubras su iniquidad ni su pecado sea borrado delante de </a:t>
            </a:r>
            <a:r>
              <a:rPr lang="es-ES" sz="2200" dirty="0" smtClean="0">
                <a:latin typeface="+mj-lt"/>
              </a:rPr>
              <a:t>ti, porque </a:t>
            </a:r>
            <a:r>
              <a:rPr lang="es-ES" sz="2200" dirty="0" smtClean="0">
                <a:latin typeface="+mj-lt"/>
              </a:rPr>
              <a:t>se han airado contra </a:t>
            </a:r>
            <a:r>
              <a:rPr lang="es-ES" sz="2200" dirty="0" smtClean="0">
                <a:latin typeface="+mj-lt"/>
              </a:rPr>
              <a:t>los que </a:t>
            </a:r>
            <a:r>
              <a:rPr lang="es-ES" sz="2200" dirty="0" smtClean="0">
                <a:latin typeface="+mj-lt"/>
              </a:rPr>
              <a:t>edificaban.»</a:t>
            </a:r>
            <a:br>
              <a:rPr lang="es-ES" sz="2200" dirty="0" smtClean="0">
                <a:latin typeface="+mj-lt"/>
              </a:rPr>
            </a:br>
            <a:endParaRPr lang="es-ES" sz="2200" dirty="0" smtClean="0">
              <a:latin typeface="+mj-lt"/>
            </a:endParaRPr>
          </a:p>
          <a:p>
            <a:pPr marL="0" indent="0" defTabSz="368045" eaLnBrk="1" fontAlgn="auto" hangingPunct="1">
              <a:spcBef>
                <a:spcPts val="0"/>
              </a:spcBef>
              <a:buSzTx/>
              <a:buNone/>
              <a:defRPr sz="2331"/>
            </a:pPr>
            <a:r>
              <a:rPr lang="es-ES" sz="2200" dirty="0" smtClean="0">
                <a:latin typeface="+mj-lt"/>
              </a:rPr>
              <a:t>6 </a:t>
            </a:r>
            <a:r>
              <a:rPr lang="es-ES" sz="2200" dirty="0" smtClean="0">
                <a:latin typeface="+mj-lt"/>
              </a:rPr>
              <a:t>Edificamos, pues, el muro, y </a:t>
            </a:r>
            <a:r>
              <a:rPr lang="es-ES" sz="2200" dirty="0" smtClean="0">
                <a:latin typeface="+mj-lt"/>
              </a:rPr>
              <a:t>toda la </a:t>
            </a:r>
            <a:r>
              <a:rPr lang="es-ES" sz="2200" dirty="0" smtClean="0">
                <a:latin typeface="+mj-lt"/>
              </a:rPr>
              <a:t>muralla fue terminada hasta la mitad de su altura, porque el pueblo tuvo ánimo para trabajar. </a:t>
            </a:r>
            <a:endParaRPr lang="en-US" sz="2200" kern="0" dirty="0">
              <a:latin typeface="+mj-lt"/>
            </a:endParaRPr>
          </a:p>
        </p:txBody>
      </p:sp>
      <p:sp>
        <p:nvSpPr>
          <p:cNvPr id="9" name="VP…">
            <a:extLst>
              <a:ext uri="{FF2B5EF4-FFF2-40B4-BE49-F238E27FC236}">
                <a16:creationId xmlns="" xmlns:a16="http://schemas.microsoft.com/office/drawing/2014/main" id="{2D77092E-5F4D-A246-9AD7-B44E902F138C}"/>
              </a:ext>
            </a:extLst>
          </p:cNvPr>
          <p:cNvSpPr txBox="1"/>
          <p:nvPr/>
        </p:nvSpPr>
        <p:spPr>
          <a:xfrm>
            <a:off x="6418262" y="2386012"/>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5 No les perdones su maldad, ni borres de tu presencia su pecado, </a:t>
            </a:r>
            <a:br>
              <a:rPr lang="es-ES" sz="2200" dirty="0" smtClean="0">
                <a:latin typeface="+mj-lt"/>
                <a:sym typeface="Times"/>
              </a:rPr>
            </a:br>
            <a:r>
              <a:rPr lang="es-ES" sz="2200" dirty="0" smtClean="0">
                <a:latin typeface="+mj-lt"/>
                <a:sym typeface="Times"/>
              </a:rPr>
              <a:t>pues han insultado a los que están</a:t>
            </a:r>
            <a:br>
              <a:rPr lang="es-ES" sz="2200" dirty="0" smtClean="0">
                <a:latin typeface="+mj-lt"/>
                <a:sym typeface="Times"/>
              </a:rPr>
            </a:br>
            <a:r>
              <a:rPr lang="es-ES" sz="2200" dirty="0" smtClean="0">
                <a:latin typeface="+mj-lt"/>
                <a:sym typeface="Times"/>
              </a:rPr>
              <a:t>reconstruyendo la muralla.»</a:t>
            </a:r>
            <a:br>
              <a:rPr lang="es-ES" sz="2200" dirty="0" smtClean="0">
                <a:latin typeface="+mj-lt"/>
                <a:sym typeface="Times"/>
              </a:rPr>
            </a:b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6 </a:t>
            </a:r>
            <a:r>
              <a:rPr lang="es-ES" sz="2200" dirty="0" smtClean="0">
                <a:latin typeface="+mj-lt"/>
                <a:sym typeface="Times"/>
              </a:rPr>
              <a:t>Continuamos, pues, reconstruyendo la muralla, que estaba ya levantada hasta la mitad. La </a:t>
            </a:r>
            <a:r>
              <a:rPr lang="es-ES" sz="2200" dirty="0" smtClean="0">
                <a:latin typeface="+mj-lt"/>
                <a:sym typeface="Times"/>
              </a:rPr>
              <a:t>gente trabajaba </a:t>
            </a:r>
            <a:r>
              <a:rPr lang="es-ES" sz="2200" dirty="0" smtClean="0">
                <a:latin typeface="+mj-lt"/>
                <a:sym typeface="Times"/>
              </a:rPr>
              <a:t>con entusiasmo. </a:t>
            </a:r>
            <a:br>
              <a:rPr lang="es-ES" sz="2200" dirty="0" smtClean="0">
                <a:latin typeface="+mj-lt"/>
                <a:sym typeface="Times"/>
              </a:rPr>
            </a:br>
            <a:r>
              <a:rPr lang="es-ES" sz="2200" dirty="0" smtClean="0">
                <a:latin typeface="+mj-lt"/>
                <a:sym typeface="Times"/>
              </a:rPr>
              <a:t/>
            </a:r>
            <a:br>
              <a:rPr lang="es-ES" sz="2200" dirty="0" smtClean="0">
                <a:latin typeface="+mj-lt"/>
                <a:sym typeface="Times"/>
              </a:rPr>
            </a:b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 </a:t>
            </a:r>
            <a:r>
              <a:rPr lang="en-US" b="1" dirty="0" err="1" smtClean="0">
                <a:solidFill>
                  <a:schemeClr val="accent2">
                    <a:lumMod val="50000"/>
                  </a:schemeClr>
                </a:solidFill>
                <a:latin typeface="Futura PT Medium"/>
              </a:rPr>
              <a:t>Nehemías</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4.7-8</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 xmlns:a16="http://schemas.microsoft.com/office/drawing/2014/main" id="{69EED4DA-DCBE-A648-9B13-8749E0403513}"/>
              </a:ext>
            </a:extLst>
          </p:cNvPr>
          <p:cNvSpPr txBox="1">
            <a:spLocks/>
          </p:cNvSpPr>
          <p:nvPr/>
        </p:nvSpPr>
        <p:spPr>
          <a:xfrm>
            <a:off x="1593850" y="2002206"/>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200" kern="0" dirty="0">
                <a:latin typeface="+mj-lt"/>
              </a:rPr>
              <a:t>RVR</a:t>
            </a:r>
          </a:p>
          <a:p>
            <a:pPr marL="0" indent="0" defTabSz="368045" eaLnBrk="1" fontAlgn="auto" hangingPunct="1">
              <a:spcBef>
                <a:spcPts val="0"/>
              </a:spcBef>
              <a:buSzTx/>
              <a:buNone/>
              <a:defRPr sz="2331"/>
            </a:pPr>
            <a:endParaRPr lang="es-ES" sz="2200" b="1" dirty="0" smtClean="0">
              <a:latin typeface="+mj-lt"/>
            </a:endParaRPr>
          </a:p>
          <a:p>
            <a:pPr marL="0" indent="0" defTabSz="368045" eaLnBrk="1" fontAlgn="auto" hangingPunct="1">
              <a:spcBef>
                <a:spcPts val="0"/>
              </a:spcBef>
              <a:buSzTx/>
              <a:buNone/>
              <a:defRPr sz="2331"/>
            </a:pPr>
            <a:r>
              <a:rPr lang="es-ES" sz="2200" dirty="0" smtClean="0">
                <a:latin typeface="+mj-lt"/>
              </a:rPr>
              <a:t>7 Pero aconteció que oyeron </a:t>
            </a:r>
            <a:r>
              <a:rPr lang="es-ES" sz="2200" dirty="0" err="1" smtClean="0">
                <a:latin typeface="+mj-lt"/>
              </a:rPr>
              <a:t>Sanbalat</a:t>
            </a:r>
            <a:r>
              <a:rPr lang="es-ES" sz="2200" dirty="0" smtClean="0">
                <a:latin typeface="+mj-lt"/>
              </a:rPr>
              <a:t>, Tobías, los árabes, los </a:t>
            </a:r>
            <a:r>
              <a:rPr lang="es-ES" sz="2200" dirty="0" smtClean="0">
                <a:latin typeface="+mj-lt"/>
              </a:rPr>
              <a:t>amonitas y </a:t>
            </a:r>
            <a:r>
              <a:rPr lang="es-ES" sz="2200" dirty="0" smtClean="0">
                <a:latin typeface="+mj-lt"/>
              </a:rPr>
              <a:t>los de </a:t>
            </a:r>
            <a:r>
              <a:rPr lang="es-ES" sz="2200" dirty="0" err="1" smtClean="0">
                <a:latin typeface="+mj-lt"/>
              </a:rPr>
              <a:t>Asdod</a:t>
            </a:r>
            <a:r>
              <a:rPr lang="es-ES" sz="2200" dirty="0" smtClean="0">
                <a:latin typeface="+mj-lt"/>
              </a:rPr>
              <a:t> que los muros de Jerusalén eran reparados, pues </a:t>
            </a:r>
            <a:r>
              <a:rPr lang="es-ES" sz="2200" dirty="0" smtClean="0">
                <a:latin typeface="+mj-lt"/>
              </a:rPr>
              <a:t>ya las </a:t>
            </a:r>
            <a:r>
              <a:rPr lang="es-ES" sz="2200" dirty="0" smtClean="0">
                <a:latin typeface="+mj-lt"/>
              </a:rPr>
              <a:t>brechas comenzaban a ser cerradas, y se encolerizaron mucho.</a:t>
            </a:r>
            <a:br>
              <a:rPr lang="es-ES" sz="2200" dirty="0" smtClean="0">
                <a:latin typeface="+mj-lt"/>
              </a:rPr>
            </a:br>
            <a:endParaRPr lang="es-ES" sz="2200" dirty="0" smtClean="0">
              <a:latin typeface="+mj-lt"/>
            </a:endParaRPr>
          </a:p>
          <a:p>
            <a:pPr marL="0" indent="0" defTabSz="368045" eaLnBrk="1" fontAlgn="auto" hangingPunct="1">
              <a:spcBef>
                <a:spcPts val="0"/>
              </a:spcBef>
              <a:buSzTx/>
              <a:buNone/>
              <a:defRPr sz="2331"/>
            </a:pPr>
            <a:r>
              <a:rPr lang="es-ES" sz="2200" dirty="0" smtClean="0">
                <a:latin typeface="+mj-lt"/>
              </a:rPr>
              <a:t>8 </a:t>
            </a:r>
            <a:r>
              <a:rPr lang="es-ES" sz="2200" dirty="0" smtClean="0">
                <a:latin typeface="+mj-lt"/>
              </a:rPr>
              <a:t>Conspiraron luego todos a una</a:t>
            </a:r>
            <a:br>
              <a:rPr lang="es-ES" sz="2200" dirty="0" smtClean="0">
                <a:latin typeface="+mj-lt"/>
              </a:rPr>
            </a:br>
            <a:r>
              <a:rPr lang="es-ES" sz="2200" dirty="0" smtClean="0">
                <a:latin typeface="+mj-lt"/>
              </a:rPr>
              <a:t>para venir a atacar a Jerusalén y</a:t>
            </a:r>
            <a:br>
              <a:rPr lang="es-ES" sz="2200" dirty="0" smtClean="0">
                <a:latin typeface="+mj-lt"/>
              </a:rPr>
            </a:br>
            <a:r>
              <a:rPr lang="es-ES" sz="2200" dirty="0" smtClean="0">
                <a:latin typeface="+mj-lt"/>
              </a:rPr>
              <a:t>hacerle daño. </a:t>
            </a:r>
            <a:br>
              <a:rPr lang="es-ES" sz="2200" dirty="0" smtClean="0">
                <a:latin typeface="+mj-lt"/>
              </a:rPr>
            </a:br>
            <a:endParaRPr lang="en-US" sz="2200" kern="0" dirty="0">
              <a:latin typeface="+mj-lt"/>
            </a:endParaRPr>
          </a:p>
        </p:txBody>
      </p:sp>
      <p:sp>
        <p:nvSpPr>
          <p:cNvPr id="9" name="VP…">
            <a:extLst>
              <a:ext uri="{FF2B5EF4-FFF2-40B4-BE49-F238E27FC236}">
                <a16:creationId xmlns="" xmlns:a16="http://schemas.microsoft.com/office/drawing/2014/main" id="{2D77092E-5F4D-A246-9AD7-B44E902F138C}"/>
              </a:ext>
            </a:extLst>
          </p:cNvPr>
          <p:cNvSpPr txBox="1"/>
          <p:nvPr/>
        </p:nvSpPr>
        <p:spPr>
          <a:xfrm>
            <a:off x="6418262" y="2165786"/>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7 Pero cuando </a:t>
            </a:r>
            <a:r>
              <a:rPr lang="es-ES" sz="2200" dirty="0" err="1" smtClean="0">
                <a:latin typeface="+mj-lt"/>
                <a:sym typeface="Times"/>
              </a:rPr>
              <a:t>Sambalat</a:t>
            </a:r>
            <a:r>
              <a:rPr lang="es-ES" sz="2200" dirty="0" smtClean="0">
                <a:latin typeface="+mj-lt"/>
                <a:sym typeface="Times"/>
              </a:rPr>
              <a:t>, Tobías,</a:t>
            </a:r>
            <a:br>
              <a:rPr lang="es-ES" sz="2200" dirty="0" smtClean="0">
                <a:latin typeface="+mj-lt"/>
                <a:sym typeface="Times"/>
              </a:rPr>
            </a:br>
            <a:r>
              <a:rPr lang="es-ES" sz="2200" dirty="0" smtClean="0">
                <a:latin typeface="+mj-lt"/>
                <a:sym typeface="Times"/>
              </a:rPr>
              <a:t>los árabes, los de Amón y los de</a:t>
            </a:r>
            <a:br>
              <a:rPr lang="es-ES" sz="2200" dirty="0" smtClean="0">
                <a:latin typeface="+mj-lt"/>
                <a:sym typeface="Times"/>
              </a:rPr>
            </a:br>
            <a:r>
              <a:rPr lang="es-ES" sz="2200" dirty="0" err="1" smtClean="0">
                <a:latin typeface="+mj-lt"/>
                <a:sym typeface="Times"/>
              </a:rPr>
              <a:t>Asdod</a:t>
            </a:r>
            <a:r>
              <a:rPr lang="es-ES" sz="2200" dirty="0" smtClean="0">
                <a:latin typeface="+mj-lt"/>
                <a:sym typeface="Times"/>
              </a:rPr>
              <a:t> supieron que la reparación</a:t>
            </a:r>
            <a:br>
              <a:rPr lang="es-ES" sz="2200" dirty="0" smtClean="0">
                <a:latin typeface="+mj-lt"/>
                <a:sym typeface="Times"/>
              </a:rPr>
            </a:br>
            <a:r>
              <a:rPr lang="es-ES" sz="2200" dirty="0" smtClean="0">
                <a:latin typeface="+mj-lt"/>
                <a:sym typeface="Times"/>
              </a:rPr>
              <a:t>de la muralla de Jerusalén seguía</a:t>
            </a:r>
            <a:br>
              <a:rPr lang="es-ES" sz="2200" dirty="0" smtClean="0">
                <a:latin typeface="+mj-lt"/>
                <a:sym typeface="Times"/>
              </a:rPr>
            </a:br>
            <a:r>
              <a:rPr lang="es-ES" sz="2200" dirty="0" smtClean="0">
                <a:latin typeface="+mj-lt"/>
                <a:sym typeface="Times"/>
              </a:rPr>
              <a:t>adelante y que se había comenzado a tapar las brechas, se enojaron muchísimo,</a:t>
            </a:r>
            <a:br>
              <a:rPr lang="es-ES" sz="2200" dirty="0" smtClean="0">
                <a:latin typeface="+mj-lt"/>
                <a:sym typeface="Times"/>
              </a:rPr>
            </a:b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8 y </a:t>
            </a:r>
            <a:r>
              <a:rPr lang="es-ES" sz="2200" dirty="0" smtClean="0">
                <a:latin typeface="+mj-lt"/>
                <a:sym typeface="Times"/>
              </a:rPr>
              <a:t>todos juntos formaron un plan</a:t>
            </a:r>
            <a:br>
              <a:rPr lang="es-ES" sz="2200" dirty="0" smtClean="0">
                <a:latin typeface="+mj-lt"/>
                <a:sym typeface="Times"/>
              </a:rPr>
            </a:br>
            <a:r>
              <a:rPr lang="es-ES" sz="2200" dirty="0" smtClean="0">
                <a:latin typeface="+mj-lt"/>
                <a:sym typeface="Times"/>
              </a:rPr>
              <a:t>para atacar Jerusalén y causar destrozos en ella. </a:t>
            </a:r>
            <a:br>
              <a:rPr lang="es-ES" sz="2200" dirty="0" smtClean="0">
                <a:latin typeface="+mj-lt"/>
                <a:sym typeface="Times"/>
              </a:rPr>
            </a:br>
            <a:r>
              <a:rPr lang="es-ES" sz="2200" dirty="0" smtClean="0">
                <a:latin typeface="+mj-lt"/>
                <a:sym typeface="Times"/>
              </a:rPr>
              <a:t/>
            </a:r>
            <a:br>
              <a:rPr lang="es-ES" sz="2200" dirty="0" smtClean="0">
                <a:latin typeface="+mj-lt"/>
                <a:sym typeface="Times"/>
              </a:rPr>
            </a:b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el discipulo 2018-2019" id="{FA0B871C-CAEA-2645-93AE-8EE7D3C1DA10}" vid="{6AC130D1-AACF-E247-961C-2BA71BBAD5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2087</TotalTime>
  <Words>668</Words>
  <Application>Microsoft Office PowerPoint</Application>
  <PresentationFormat>Custom</PresentationFormat>
  <Paragraphs>76</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Lección 11  LA ANSIEDAD Y SUS MANIFESTACIONES </vt:lpstr>
      <vt:lpstr>OBJETIVOS</vt:lpstr>
      <vt:lpstr>OBJETIVOS</vt:lpstr>
      <vt:lpstr>VOCABULARIO</vt:lpstr>
      <vt:lpstr>VOCABULARIO</vt:lpstr>
      <vt:lpstr>TEXTO BÍBLICO: Nehemías 4.1-2</vt:lpstr>
      <vt:lpstr>TEXTO BÍBLICO: Nehemías 4.3-4</vt:lpstr>
      <vt:lpstr>TEXTO BÍBLICO: Nehemías 4.5-6</vt:lpstr>
      <vt:lpstr>TEXTO BÍBLICO: Nehemías 4.7-8</vt:lpstr>
      <vt:lpstr>TEXTO BÍBLICO: Nehemías 4.9</vt:lpstr>
      <vt:lpstr>RESUMEN</vt:lpstr>
      <vt:lpstr>RESUMEN</vt:lpstr>
      <vt:lpstr>ORACIÓN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Barbosa</dc:creator>
  <cp:lastModifiedBy>ICDCPR</cp:lastModifiedBy>
  <cp:revision>134</cp:revision>
  <cp:lastPrinted>2018-08-10T13:38:33Z</cp:lastPrinted>
  <dcterms:created xsi:type="dcterms:W3CDTF">2018-08-06T18:36:17Z</dcterms:created>
  <dcterms:modified xsi:type="dcterms:W3CDTF">2021-03-18T15:19:05Z</dcterms:modified>
</cp:coreProperties>
</file>